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10.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6.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Layouts/slideLayout23.xml" ContentType="application/vnd.openxmlformats-officedocument.presentationml.slideLayout+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Layouts/slideLayout24.xml" ContentType="application/vnd.openxmlformats-officedocument.presentationml.slideLayout+xml"/>
  <Override PartName="/ppt/slideMasters/slideMaster2.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13.xml" ContentType="application/vnd.openxmlformats-officedocument.presentationml.tags+xml"/>
  <Override PartName="/ppt/tags/tag7.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app.xml" ContentType="application/vnd.openxmlformats-officedocument.extended-properties+xml"/>
  <Override PartName="/ppt/tags/tag12.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6.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32"/>
  </p:notesMasterIdLst>
  <p:sldIdLst>
    <p:sldId id="256" r:id="rId4"/>
    <p:sldId id="2147472267" r:id="rId5"/>
    <p:sldId id="448" r:id="rId6"/>
    <p:sldId id="455" r:id="rId7"/>
    <p:sldId id="449" r:id="rId8"/>
    <p:sldId id="258" r:id="rId9"/>
    <p:sldId id="442" r:id="rId10"/>
    <p:sldId id="447" r:id="rId11"/>
    <p:sldId id="2147472271" r:id="rId12"/>
    <p:sldId id="257" r:id="rId13"/>
    <p:sldId id="2147472274" r:id="rId14"/>
    <p:sldId id="454" r:id="rId15"/>
    <p:sldId id="453" r:id="rId16"/>
    <p:sldId id="451" r:id="rId17"/>
    <p:sldId id="2147472269" r:id="rId18"/>
    <p:sldId id="443" r:id="rId19"/>
    <p:sldId id="444" r:id="rId20"/>
    <p:sldId id="452" r:id="rId21"/>
    <p:sldId id="445" r:id="rId22"/>
    <p:sldId id="2147472270" r:id="rId23"/>
    <p:sldId id="446" r:id="rId24"/>
    <p:sldId id="2147472272" r:id="rId25"/>
    <p:sldId id="2147472207" r:id="rId26"/>
    <p:sldId id="2147472275" r:id="rId27"/>
    <p:sldId id="450" r:id="rId28"/>
    <p:sldId id="2147472265" r:id="rId29"/>
    <p:sldId id="2147472268" r:id="rId30"/>
    <p:sldId id="214747226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8" d="100"/>
          <a:sy n="68" d="100"/>
        </p:scale>
        <p:origin x="5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customXml" Target="../customXml/item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950DB-E70E-42AE-A931-A0AD4E4B4962}" type="datetimeFigureOut">
              <a:rPr lang="en-GB" smtClean="0"/>
              <a:t>16/10/2023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52BE4A-34AE-46FA-945E-3BDD4FFA0A4B}" type="slidenum">
              <a:rPr lang="en-GB" smtClean="0"/>
              <a:t>‹#›</a:t>
            </a:fld>
            <a:endParaRPr lang="en-GB"/>
          </a:p>
        </p:txBody>
      </p:sp>
    </p:spTree>
    <p:extLst>
      <p:ext uri="{BB962C8B-B14F-4D97-AF65-F5344CB8AC3E}">
        <p14:creationId xmlns:p14="http://schemas.microsoft.com/office/powerpoint/2010/main" val="1308519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jpeg"/><Relationship Id="rId2" Type="http://schemas.openxmlformats.org/officeDocument/2006/relationships/tags" Target="../tags/tag17.xml"/><Relationship Id="rId1" Type="http://schemas.openxmlformats.org/officeDocument/2006/relationships/vmlDrawing" Target="../drawings/vmlDrawing2.v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8CF7F-6916-4DF4-9EF1-1511BF7B07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B0C2B9-A3A2-448A-B24D-783BEC82FA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A9D01E-C551-4342-B704-23BA7C304C87}"/>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5" name="Footer Placeholder 4">
            <a:extLst>
              <a:ext uri="{FF2B5EF4-FFF2-40B4-BE49-F238E27FC236}">
                <a16:creationId xmlns:a16="http://schemas.microsoft.com/office/drawing/2014/main" id="{00A45025-F8B5-44F3-854D-FC34E87924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77C110-5012-489D-A5F8-0089926CEF37}"/>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630257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414D3-7255-4FD9-BA9A-0BF4BEB55C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90E7465-17FD-4721-B63F-F5E573FBEDB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17FA05-7E52-45CF-8CFA-1B21F137FACD}"/>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5" name="Footer Placeholder 4">
            <a:extLst>
              <a:ext uri="{FF2B5EF4-FFF2-40B4-BE49-F238E27FC236}">
                <a16:creationId xmlns:a16="http://schemas.microsoft.com/office/drawing/2014/main" id="{C4855C86-1C23-4C87-AC8E-FBD1FF414E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328E88-9F03-4C32-88C1-FE298B6DBAD4}"/>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1026377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E29001-DB19-4A33-A80B-C740173D27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49A8FB-2D15-45FC-87F1-4B6EADF276A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01CD19-00EB-430C-816A-C6453C7F56D8}"/>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5" name="Footer Placeholder 4">
            <a:extLst>
              <a:ext uri="{FF2B5EF4-FFF2-40B4-BE49-F238E27FC236}">
                <a16:creationId xmlns:a16="http://schemas.microsoft.com/office/drawing/2014/main" id="{991CF8E3-CA05-4FDD-8E18-F1DEF7244A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623F16-BE9F-433E-8AD1-A1F7A531F629}"/>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3088144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2161" y="1621"/>
          <a:ext cx="2159" cy="1619"/>
        </p:xfrm>
        <a:graphic>
          <a:graphicData uri="http://schemas.openxmlformats.org/presentationml/2006/ole">
            <mc:AlternateContent xmlns:mc="http://schemas.openxmlformats.org/markup-compatibility/2006">
              <mc:Choice xmlns:v="urn:schemas-microsoft-com:vml" Requires="v">
                <p:oleObj spid="_x0000_s2139" name="think-cell Slide" r:id="rId4" imgW="353" imgH="353" progId="TCLayout.ActiveDocument.1">
                  <p:embed/>
                </p:oleObj>
              </mc:Choice>
              <mc:Fallback>
                <p:oleObj name="think-cell Slide" r:id="rId4" imgW="353" imgH="353" progId="TCLayout.ActiveDocument.1">
                  <p:embed/>
                  <p:pic>
                    <p:nvPicPr>
                      <p:cNvPr id="2" name="Object 1" hidden="1"/>
                      <p:cNvPicPr/>
                      <p:nvPr/>
                    </p:nvPicPr>
                    <p:blipFill>
                      <a:blip r:embed="rId5"/>
                      <a:stretch>
                        <a:fillRect/>
                      </a:stretch>
                    </p:blipFill>
                    <p:spPr>
                      <a:xfrm>
                        <a:off x="2161" y="1621"/>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1102862" y="4244165"/>
            <a:ext cx="6714779"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28" dirty="0">
                  <a:solidFill>
                    <a:srgbClr val="000000"/>
                  </a:solidFill>
                  <a:latin typeface="Arial"/>
                </a:rPr>
                <a:t>Date</a:t>
              </a:r>
            </a:p>
          </p:txBody>
        </p:sp>
      </p:grpSp>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bwMode="ltGray">
          <a:xfrm>
            <a:off x="9823582" y="75276"/>
            <a:ext cx="2275786" cy="78306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bwMode="ltGray">
          <a:xfrm>
            <a:off x="8690692" y="6423725"/>
            <a:ext cx="3430311" cy="363456"/>
          </a:xfrm>
          <a:prstGeom prst="rect">
            <a:avLst/>
          </a:prstGeom>
        </p:spPr>
      </p:pic>
      <p:sp>
        <p:nvSpPr>
          <p:cNvPr id="15" name="doc id"/>
          <p:cNvSpPr>
            <a:spLocks noChangeArrowheads="1"/>
          </p:cNvSpPr>
          <p:nvPr userDrawn="1"/>
        </p:nvSpPr>
        <p:spPr bwMode="auto">
          <a:xfrm>
            <a:off x="11064592" y="37255"/>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3429"/>
            <a:endParaRPr lang="en-US" sz="816" dirty="0">
              <a:solidFill>
                <a:srgbClr val="000000"/>
              </a:solidFill>
              <a:latin typeface="Arial"/>
            </a:endParaRPr>
          </a:p>
        </p:txBody>
      </p:sp>
    </p:spTree>
    <p:extLst>
      <p:ext uri="{BB962C8B-B14F-4D97-AF65-F5344CB8AC3E}">
        <p14:creationId xmlns:p14="http://schemas.microsoft.com/office/powerpoint/2010/main" val="2770345181"/>
      </p:ext>
    </p:extLst>
  </p:cSld>
  <p:clrMapOvr>
    <a:masterClrMapping/>
  </p:clrMapOvr>
  <p:extLst mod="1">
    <p:ext uri="{DCECCB84-F9BA-43D5-87BE-67443E8EF086}">
      <p15:sldGuideLst xmlns:p15="http://schemas.microsoft.com/office/powerpoint/2012/main">
        <p15:guide id="1" orient="horz" pos="2117">
          <p15:clr>
            <a:srgbClr val="FBAE40"/>
          </p15:clr>
        </p15:guide>
        <p15:guide id="2" pos="5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98544503"/>
      </p:ext>
    </p:extLst>
  </p:cSld>
  <p:clrMapOvr>
    <a:masterClrMapping/>
  </p:clrMapOvr>
  <p:extLst>
    <p:ext uri="{DCECCB84-F9BA-43D5-87BE-67443E8EF086}">
      <p15:sldGuideLst xmlns:p15="http://schemas.microsoft.com/office/powerpoint/2012/main">
        <p15:guide id="1" orient="horz" pos="295">
          <p15:clr>
            <a:srgbClr val="FBAE40"/>
          </p15:clr>
        </p15:guide>
        <p15:guide id="2" pos="282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258842"/>
            <a:ext cx="10363200" cy="553998"/>
          </a:xfrm>
        </p:spPr>
        <p:txBody>
          <a:bodyPr anchor="ctr" anchorCtr="0"/>
          <a:lstStyle>
            <a:lvl1pPr algn="ctr">
              <a:defRPr sz="3571"/>
            </a:lvl1pPr>
          </a:lstStyle>
          <a:p>
            <a:r>
              <a:rPr lang="en-US"/>
              <a:t>Click to edit Master title style</a:t>
            </a:r>
            <a:endParaRPr lang="en-GB"/>
          </a:p>
        </p:txBody>
      </p:sp>
      <p:sp>
        <p:nvSpPr>
          <p:cNvPr id="3" name="Subtitle 2"/>
          <p:cNvSpPr>
            <a:spLocks noGrp="1"/>
          </p:cNvSpPr>
          <p:nvPr>
            <p:ph type="subTitle" idx="1"/>
          </p:nvPr>
        </p:nvSpPr>
        <p:spPr>
          <a:xfrm>
            <a:off x="1828801" y="3870433"/>
            <a:ext cx="8534401" cy="376834"/>
          </a:xfrm>
        </p:spPr>
        <p:txBody>
          <a:bodyPr anchor="t" anchorCtr="0"/>
          <a:lstStyle>
            <a:lvl1pPr marL="0" indent="0" algn="ctr">
              <a:buNone/>
              <a:defRPr sz="2449">
                <a:solidFill>
                  <a:schemeClr val="tx1">
                    <a:tint val="75000"/>
                  </a:schemeClr>
                </a:solidFill>
              </a:defRPr>
            </a:lvl1pPr>
            <a:lvl2pPr marL="455120" indent="0" algn="ctr">
              <a:buNone/>
              <a:defRPr>
                <a:solidFill>
                  <a:schemeClr val="tx1">
                    <a:tint val="75000"/>
                  </a:schemeClr>
                </a:solidFill>
              </a:defRPr>
            </a:lvl2pPr>
            <a:lvl3pPr marL="910241" indent="0" algn="ctr">
              <a:buNone/>
              <a:defRPr>
                <a:solidFill>
                  <a:schemeClr val="tx1">
                    <a:tint val="75000"/>
                  </a:schemeClr>
                </a:solidFill>
              </a:defRPr>
            </a:lvl3pPr>
            <a:lvl4pPr marL="1365362" indent="0" algn="ctr">
              <a:buNone/>
              <a:defRPr>
                <a:solidFill>
                  <a:schemeClr val="tx1">
                    <a:tint val="75000"/>
                  </a:schemeClr>
                </a:solidFill>
              </a:defRPr>
            </a:lvl4pPr>
            <a:lvl5pPr marL="1820483" indent="0" algn="ctr">
              <a:buNone/>
              <a:defRPr>
                <a:solidFill>
                  <a:schemeClr val="tx1">
                    <a:tint val="75000"/>
                  </a:schemeClr>
                </a:solidFill>
              </a:defRPr>
            </a:lvl5pPr>
            <a:lvl6pPr marL="2275602" indent="0" algn="ctr">
              <a:buNone/>
              <a:defRPr>
                <a:solidFill>
                  <a:schemeClr val="tx1">
                    <a:tint val="75000"/>
                  </a:schemeClr>
                </a:solidFill>
              </a:defRPr>
            </a:lvl6pPr>
            <a:lvl7pPr marL="2730727" indent="0" algn="ctr">
              <a:buNone/>
              <a:defRPr>
                <a:solidFill>
                  <a:schemeClr val="tx1">
                    <a:tint val="75000"/>
                  </a:schemeClr>
                </a:solidFill>
              </a:defRPr>
            </a:lvl7pPr>
            <a:lvl8pPr marL="3185847" indent="0" algn="ctr">
              <a:buNone/>
              <a:defRPr>
                <a:solidFill>
                  <a:schemeClr val="tx1">
                    <a:tint val="75000"/>
                  </a:schemeClr>
                </a:solidFill>
              </a:defRPr>
            </a:lvl8pPr>
            <a:lvl9pPr marL="3640967" indent="0" algn="ctr">
              <a:buNone/>
              <a:defRPr>
                <a:solidFill>
                  <a:schemeClr val="tx1">
                    <a:tint val="75000"/>
                  </a:schemeClr>
                </a:solidFill>
              </a:defRPr>
            </a:lvl9pPr>
          </a:lstStyle>
          <a:p>
            <a:r>
              <a:rPr lang="en-US"/>
              <a:t>Click to edit Master subtitle style</a:t>
            </a:r>
            <a:endParaRPr lang="en-GB"/>
          </a:p>
        </p:txBody>
      </p:sp>
      <p:sp>
        <p:nvSpPr>
          <p:cNvPr id="6" name="Slide Number Placeholder 5"/>
          <p:cNvSpPr>
            <a:spLocks noGrp="1"/>
          </p:cNvSpPr>
          <p:nvPr>
            <p:ph type="sldNum" sz="quarter" idx="12"/>
          </p:nvPr>
        </p:nvSpPr>
        <p:spPr>
          <a:xfrm>
            <a:off x="11810076" y="6559018"/>
            <a:ext cx="248620" cy="188417"/>
          </a:xfrm>
          <a:prstGeom prst="rect">
            <a:avLst/>
          </a:prstGeom>
        </p:spPr>
        <p:txBody>
          <a:bodyPr lIns="89611" tIns="44806" rIns="89611" bIns="44806"/>
          <a:lstStyle/>
          <a:p>
            <a:fld id="{FA253D6A-F6AA-43BC-8EFD-97C780837B2D}" type="slidenum">
              <a:rPr lang="en-GB" smtClean="0"/>
              <a:t>‹#›</a:t>
            </a:fld>
            <a:endParaRPr lang="en-GB" dirty="0"/>
          </a:p>
        </p:txBody>
      </p:sp>
      <p:sp>
        <p:nvSpPr>
          <p:cNvPr id="8" name="Text Placeholder 7"/>
          <p:cNvSpPr>
            <a:spLocks noGrp="1"/>
          </p:cNvSpPr>
          <p:nvPr>
            <p:ph type="body" sz="quarter" idx="13" hasCustomPrompt="1"/>
          </p:nvPr>
        </p:nvSpPr>
        <p:spPr>
          <a:xfrm>
            <a:off x="5874787" y="4940300"/>
            <a:ext cx="442429" cy="251159"/>
          </a:xfrm>
        </p:spPr>
        <p:txBody>
          <a:bodyPr wrap="none"/>
          <a:lstStyle>
            <a:lvl1pPr marL="0" indent="0" algn="ctr">
              <a:buNone/>
              <a:defRPr/>
            </a:lvl1pPr>
          </a:lstStyle>
          <a:p>
            <a:pPr lvl="0"/>
            <a:r>
              <a:rPr lang="en-GB" dirty="0"/>
              <a:t>Date</a:t>
            </a:r>
          </a:p>
        </p:txBody>
      </p:sp>
    </p:spTree>
    <p:extLst>
      <p:ext uri="{BB962C8B-B14F-4D97-AF65-F5344CB8AC3E}">
        <p14:creationId xmlns:p14="http://schemas.microsoft.com/office/powerpoint/2010/main" val="2263153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 (special slides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6553" y="496292"/>
            <a:ext cx="9983999" cy="298327"/>
          </a:xfrm>
        </p:spPr>
        <p:txBody>
          <a:bodyPr/>
          <a:lstStyle>
            <a:lvl1pPr>
              <a:defRPr baseline="0"/>
            </a:lvl1pPr>
          </a:lstStyle>
          <a:p>
            <a:r>
              <a:rPr lang="en-US" dirty="0"/>
              <a:t>Message or lead.  No more than 2 lines</a:t>
            </a:r>
            <a:endParaRPr lang="en-GB" dirty="0"/>
          </a:p>
        </p:txBody>
      </p:sp>
    </p:spTree>
    <p:extLst>
      <p:ext uri="{BB962C8B-B14F-4D97-AF65-F5344CB8AC3E}">
        <p14:creationId xmlns:p14="http://schemas.microsoft.com/office/powerpoint/2010/main" val="898283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ll basic elem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6552" y="496292"/>
            <a:ext cx="9983999" cy="298327"/>
          </a:xfrm>
        </p:spPr>
        <p:txBody>
          <a:bodyPr/>
          <a:lstStyle>
            <a:lvl1pPr>
              <a:defRPr baseline="0"/>
            </a:lvl1pPr>
          </a:lstStyle>
          <a:p>
            <a:r>
              <a:rPr lang="en-US" dirty="0"/>
              <a:t>Message or lead.  No more than 2 lines</a:t>
            </a:r>
            <a:endParaRPr lang="en-GB" dirty="0"/>
          </a:p>
        </p:txBody>
      </p:sp>
      <p:sp>
        <p:nvSpPr>
          <p:cNvPr id="3" name="Content Placeholder 2"/>
          <p:cNvSpPr>
            <a:spLocks noGrp="1"/>
          </p:cNvSpPr>
          <p:nvPr>
            <p:ph idx="1"/>
          </p:nvPr>
        </p:nvSpPr>
        <p:spPr>
          <a:xfrm>
            <a:off x="336322" y="1600201"/>
            <a:ext cx="11281700" cy="12749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4" hasCustomPrompt="1"/>
          </p:nvPr>
        </p:nvSpPr>
        <p:spPr>
          <a:xfrm>
            <a:off x="336322" y="1372255"/>
            <a:ext cx="11309133" cy="251222"/>
          </a:xfrm>
        </p:spPr>
        <p:txBody>
          <a:bodyPr/>
          <a:lstStyle>
            <a:lvl1pPr marL="0" indent="0">
              <a:buNone/>
              <a:defRPr/>
            </a:lvl1pPr>
          </a:lstStyle>
          <a:p>
            <a:pPr lvl="0"/>
            <a:r>
              <a:rPr lang="en-US" dirty="0" err="1"/>
              <a:t>Unbulleted</a:t>
            </a:r>
            <a:r>
              <a:rPr lang="en-US" dirty="0"/>
              <a:t> text</a:t>
            </a:r>
            <a:endParaRPr lang="en-GB" dirty="0"/>
          </a:p>
        </p:txBody>
      </p:sp>
    </p:spTree>
    <p:extLst>
      <p:ext uri="{BB962C8B-B14F-4D97-AF65-F5344CB8AC3E}">
        <p14:creationId xmlns:p14="http://schemas.microsoft.com/office/powerpoint/2010/main" val="3457663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896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468988"/>
            <a:ext cx="10363200" cy="553998"/>
          </a:xfrm>
        </p:spPr>
        <p:txBody>
          <a:bodyPr anchor="ctr" anchorCtr="0"/>
          <a:lstStyle>
            <a:lvl1pPr algn="ctr">
              <a:defRPr sz="3571" cap="all" baseline="0"/>
            </a:lvl1pPr>
          </a:lstStyle>
          <a:p>
            <a:r>
              <a:rPr lang="en-US" dirty="0"/>
              <a:t>SECTION HEADING</a:t>
            </a:r>
            <a:endParaRPr lang="en-GB" dirty="0"/>
          </a:p>
        </p:txBody>
      </p:sp>
      <p:sp>
        <p:nvSpPr>
          <p:cNvPr id="3" name="Subtitle 2"/>
          <p:cNvSpPr>
            <a:spLocks noGrp="1"/>
          </p:cNvSpPr>
          <p:nvPr>
            <p:ph type="subTitle" idx="1"/>
          </p:nvPr>
        </p:nvSpPr>
        <p:spPr>
          <a:xfrm>
            <a:off x="1828801" y="4260276"/>
            <a:ext cx="8534401" cy="376834"/>
          </a:xfrm>
        </p:spPr>
        <p:txBody>
          <a:bodyPr anchor="t" anchorCtr="0"/>
          <a:lstStyle>
            <a:lvl1pPr marL="0" indent="0" algn="ctr">
              <a:buNone/>
              <a:defRPr sz="2449">
                <a:solidFill>
                  <a:schemeClr val="tx1">
                    <a:tint val="75000"/>
                  </a:schemeClr>
                </a:solidFill>
              </a:defRPr>
            </a:lvl1pPr>
            <a:lvl2pPr marL="455120" indent="0" algn="ctr">
              <a:buNone/>
              <a:defRPr>
                <a:solidFill>
                  <a:schemeClr val="tx1">
                    <a:tint val="75000"/>
                  </a:schemeClr>
                </a:solidFill>
              </a:defRPr>
            </a:lvl2pPr>
            <a:lvl3pPr marL="910241" indent="0" algn="ctr">
              <a:buNone/>
              <a:defRPr>
                <a:solidFill>
                  <a:schemeClr val="tx1">
                    <a:tint val="75000"/>
                  </a:schemeClr>
                </a:solidFill>
              </a:defRPr>
            </a:lvl3pPr>
            <a:lvl4pPr marL="1365362" indent="0" algn="ctr">
              <a:buNone/>
              <a:defRPr>
                <a:solidFill>
                  <a:schemeClr val="tx1">
                    <a:tint val="75000"/>
                  </a:schemeClr>
                </a:solidFill>
              </a:defRPr>
            </a:lvl4pPr>
            <a:lvl5pPr marL="1820483" indent="0" algn="ctr">
              <a:buNone/>
              <a:defRPr>
                <a:solidFill>
                  <a:schemeClr val="tx1">
                    <a:tint val="75000"/>
                  </a:schemeClr>
                </a:solidFill>
              </a:defRPr>
            </a:lvl5pPr>
            <a:lvl6pPr marL="2275602" indent="0" algn="ctr">
              <a:buNone/>
              <a:defRPr>
                <a:solidFill>
                  <a:schemeClr val="tx1">
                    <a:tint val="75000"/>
                  </a:schemeClr>
                </a:solidFill>
              </a:defRPr>
            </a:lvl6pPr>
            <a:lvl7pPr marL="2730727" indent="0" algn="ctr">
              <a:buNone/>
              <a:defRPr>
                <a:solidFill>
                  <a:schemeClr val="tx1">
                    <a:tint val="75000"/>
                  </a:schemeClr>
                </a:solidFill>
              </a:defRPr>
            </a:lvl7pPr>
            <a:lvl8pPr marL="3185847" indent="0" algn="ctr">
              <a:buNone/>
              <a:defRPr>
                <a:solidFill>
                  <a:schemeClr val="tx1">
                    <a:tint val="75000"/>
                  </a:schemeClr>
                </a:solidFill>
              </a:defRPr>
            </a:lvl8pPr>
            <a:lvl9pPr marL="3640967"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746261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ll basic elements with text bo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6584" y="496292"/>
            <a:ext cx="11518900" cy="298327"/>
          </a:xfrm>
        </p:spPr>
        <p:txBody>
          <a:bodyPr/>
          <a:lstStyle>
            <a:lvl1pPr>
              <a:defRPr baseline="0"/>
            </a:lvl1pPr>
          </a:lstStyle>
          <a:p>
            <a:r>
              <a:rPr lang="en-US" dirty="0"/>
              <a:t>Message or lead.  No more than 2 lines</a:t>
            </a:r>
            <a:endParaRPr lang="en-GB" dirty="0"/>
          </a:p>
        </p:txBody>
      </p:sp>
      <p:sp>
        <p:nvSpPr>
          <p:cNvPr id="3" name="Content Placeholder 2"/>
          <p:cNvSpPr>
            <a:spLocks noGrp="1"/>
          </p:cNvSpPr>
          <p:nvPr>
            <p:ph idx="1"/>
          </p:nvPr>
        </p:nvSpPr>
        <p:spPr>
          <a:xfrm>
            <a:off x="336322" y="1600200"/>
            <a:ext cx="11281700" cy="1347650"/>
          </a:xfrm>
          <a:ln>
            <a:solidFill>
              <a:schemeClr val="tx1"/>
            </a:solidFill>
          </a:ln>
        </p:spPr>
        <p:txBody>
          <a:bodyPr lIns="52686" tIns="35125" rIns="35125" bIns="35125"/>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8711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42538-D205-4C4F-A9F6-002939FE74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DDAC55-CB13-4368-85BD-61012861B8B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FED746-22D0-4762-99C9-1465ED874F7D}"/>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5" name="Footer Placeholder 4">
            <a:extLst>
              <a:ext uri="{FF2B5EF4-FFF2-40B4-BE49-F238E27FC236}">
                <a16:creationId xmlns:a16="http://schemas.microsoft.com/office/drawing/2014/main" id="{D227C202-1116-48EB-A937-CB1E53859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923F28-10F4-439F-9711-45D9ACA95F20}"/>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2168508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30716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09600" y="6356350"/>
            <a:ext cx="2844800" cy="365125"/>
          </a:xfrm>
          <a:prstGeom prst="rect">
            <a:avLst/>
          </a:prstGeom>
        </p:spPr>
        <p:txBody>
          <a:bodyPr lIns="89611" tIns="44806" rIns="89611" bIns="44806"/>
          <a:lstStyle/>
          <a:p>
            <a:fld id="{073C0C0C-465A-493E-AC10-B46EA8152889}" type="datetimeFigureOut">
              <a:rPr lang="en-GB" smtClean="0"/>
              <a:t>16/10/2023</a:t>
            </a:fld>
            <a:endParaRPr lang="en-GB"/>
          </a:p>
        </p:txBody>
      </p:sp>
      <p:sp>
        <p:nvSpPr>
          <p:cNvPr id="5" name="Footer Placeholder 4"/>
          <p:cNvSpPr>
            <a:spLocks noGrp="1"/>
          </p:cNvSpPr>
          <p:nvPr>
            <p:ph type="ftr" sz="quarter" idx="11"/>
          </p:nvPr>
        </p:nvSpPr>
        <p:spPr>
          <a:xfrm>
            <a:off x="4165601" y="6356350"/>
            <a:ext cx="3860800" cy="365125"/>
          </a:xfrm>
          <a:prstGeom prst="rect">
            <a:avLst/>
          </a:prstGeom>
        </p:spPr>
        <p:txBody>
          <a:bodyPr lIns="89611" tIns="44806" rIns="89611" bIns="44806"/>
          <a:lstStyle/>
          <a:p>
            <a:endParaRPr lang="en-GB"/>
          </a:p>
        </p:txBody>
      </p:sp>
      <p:sp>
        <p:nvSpPr>
          <p:cNvPr id="6" name="Slide Number Placeholder 5"/>
          <p:cNvSpPr>
            <a:spLocks noGrp="1"/>
          </p:cNvSpPr>
          <p:nvPr>
            <p:ph type="sldNum" sz="quarter" idx="12"/>
          </p:nvPr>
        </p:nvSpPr>
        <p:spPr>
          <a:xfrm>
            <a:off x="8737600" y="6356350"/>
            <a:ext cx="2844800" cy="365125"/>
          </a:xfrm>
          <a:prstGeom prst="rect">
            <a:avLst/>
          </a:prstGeom>
        </p:spPr>
        <p:txBody>
          <a:bodyPr lIns="89611" tIns="44806" rIns="89611" bIns="44806"/>
          <a:lstStyle/>
          <a:p>
            <a:fld id="{B2D052CC-229C-460D-9314-5A9580123D4D}" type="slidenum">
              <a:rPr lang="en-GB" smtClean="0"/>
              <a:t>‹#›</a:t>
            </a:fld>
            <a:endParaRPr lang="en-GB"/>
          </a:p>
        </p:txBody>
      </p:sp>
    </p:spTree>
    <p:extLst>
      <p:ext uri="{BB962C8B-B14F-4D97-AF65-F5344CB8AC3E}">
        <p14:creationId xmlns:p14="http://schemas.microsoft.com/office/powerpoint/2010/main" val="1713286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258842"/>
            <a:ext cx="10363200" cy="553998"/>
          </a:xfrm>
        </p:spPr>
        <p:txBody>
          <a:bodyPr anchor="ctr" anchorCtr="0"/>
          <a:lstStyle>
            <a:lvl1pPr algn="ctr">
              <a:defRPr sz="3571"/>
            </a:lvl1pPr>
          </a:lstStyle>
          <a:p>
            <a:r>
              <a:rPr lang="en-US"/>
              <a:t>Click to edit Master title style</a:t>
            </a:r>
            <a:endParaRPr lang="en-GB"/>
          </a:p>
        </p:txBody>
      </p:sp>
      <p:sp>
        <p:nvSpPr>
          <p:cNvPr id="3" name="Subtitle 2"/>
          <p:cNvSpPr>
            <a:spLocks noGrp="1"/>
          </p:cNvSpPr>
          <p:nvPr>
            <p:ph type="subTitle" idx="1"/>
          </p:nvPr>
        </p:nvSpPr>
        <p:spPr>
          <a:xfrm>
            <a:off x="1828801" y="3870433"/>
            <a:ext cx="8534401" cy="376834"/>
          </a:xfrm>
        </p:spPr>
        <p:txBody>
          <a:bodyPr anchor="t" anchorCtr="0"/>
          <a:lstStyle>
            <a:lvl1pPr marL="0" indent="0" algn="ctr">
              <a:buNone/>
              <a:defRPr sz="2449">
                <a:solidFill>
                  <a:schemeClr val="tx1">
                    <a:tint val="75000"/>
                  </a:schemeClr>
                </a:solidFill>
              </a:defRPr>
            </a:lvl1pPr>
            <a:lvl2pPr marL="455120" indent="0" algn="ctr">
              <a:buNone/>
              <a:defRPr>
                <a:solidFill>
                  <a:schemeClr val="tx1">
                    <a:tint val="75000"/>
                  </a:schemeClr>
                </a:solidFill>
              </a:defRPr>
            </a:lvl2pPr>
            <a:lvl3pPr marL="910241" indent="0" algn="ctr">
              <a:buNone/>
              <a:defRPr>
                <a:solidFill>
                  <a:schemeClr val="tx1">
                    <a:tint val="75000"/>
                  </a:schemeClr>
                </a:solidFill>
              </a:defRPr>
            </a:lvl3pPr>
            <a:lvl4pPr marL="1365362" indent="0" algn="ctr">
              <a:buNone/>
              <a:defRPr>
                <a:solidFill>
                  <a:schemeClr val="tx1">
                    <a:tint val="75000"/>
                  </a:schemeClr>
                </a:solidFill>
              </a:defRPr>
            </a:lvl4pPr>
            <a:lvl5pPr marL="1820483" indent="0" algn="ctr">
              <a:buNone/>
              <a:defRPr>
                <a:solidFill>
                  <a:schemeClr val="tx1">
                    <a:tint val="75000"/>
                  </a:schemeClr>
                </a:solidFill>
              </a:defRPr>
            </a:lvl5pPr>
            <a:lvl6pPr marL="2275602" indent="0" algn="ctr">
              <a:buNone/>
              <a:defRPr>
                <a:solidFill>
                  <a:schemeClr val="tx1">
                    <a:tint val="75000"/>
                  </a:schemeClr>
                </a:solidFill>
              </a:defRPr>
            </a:lvl6pPr>
            <a:lvl7pPr marL="2730727" indent="0" algn="ctr">
              <a:buNone/>
              <a:defRPr>
                <a:solidFill>
                  <a:schemeClr val="tx1">
                    <a:tint val="75000"/>
                  </a:schemeClr>
                </a:solidFill>
              </a:defRPr>
            </a:lvl7pPr>
            <a:lvl8pPr marL="3185847" indent="0" algn="ctr">
              <a:buNone/>
              <a:defRPr>
                <a:solidFill>
                  <a:schemeClr val="tx1">
                    <a:tint val="75000"/>
                  </a:schemeClr>
                </a:solidFill>
              </a:defRPr>
            </a:lvl8pPr>
            <a:lvl9pPr marL="3640967" indent="0" algn="ctr">
              <a:buNone/>
              <a:defRPr>
                <a:solidFill>
                  <a:schemeClr val="tx1">
                    <a:tint val="75000"/>
                  </a:schemeClr>
                </a:solidFill>
              </a:defRPr>
            </a:lvl9pPr>
          </a:lstStyle>
          <a:p>
            <a:r>
              <a:rPr lang="en-US"/>
              <a:t>Click to edit Master subtitle style</a:t>
            </a:r>
            <a:endParaRPr lang="en-GB"/>
          </a:p>
        </p:txBody>
      </p:sp>
      <p:sp>
        <p:nvSpPr>
          <p:cNvPr id="8" name="Text Placeholder 7"/>
          <p:cNvSpPr>
            <a:spLocks noGrp="1"/>
          </p:cNvSpPr>
          <p:nvPr>
            <p:ph type="body" sz="quarter" idx="13" hasCustomPrompt="1"/>
          </p:nvPr>
        </p:nvSpPr>
        <p:spPr>
          <a:xfrm>
            <a:off x="5874787" y="4940300"/>
            <a:ext cx="442429" cy="251159"/>
          </a:xfrm>
        </p:spPr>
        <p:txBody>
          <a:bodyPr wrap="none"/>
          <a:lstStyle>
            <a:lvl1pPr marL="0" indent="0" algn="ctr">
              <a:buNone/>
              <a:defRPr/>
            </a:lvl1pPr>
          </a:lstStyle>
          <a:p>
            <a:pPr lvl="0"/>
            <a:r>
              <a:rPr lang="en-GB" dirty="0"/>
              <a:t>Date</a:t>
            </a:r>
          </a:p>
        </p:txBody>
      </p:sp>
    </p:spTree>
    <p:extLst>
      <p:ext uri="{BB962C8B-B14F-4D97-AF65-F5344CB8AC3E}">
        <p14:creationId xmlns:p14="http://schemas.microsoft.com/office/powerpoint/2010/main" val="3431961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Title 9"/>
          <p:cNvSpPr>
            <a:spLocks noGrp="1"/>
          </p:cNvSpPr>
          <p:nvPr>
            <p:ph type="title" hasCustomPrompt="1"/>
          </p:nvPr>
        </p:nvSpPr>
        <p:spPr>
          <a:xfrm>
            <a:off x="599385" y="3660488"/>
            <a:ext cx="10515600" cy="689541"/>
          </a:xfrm>
          <a:prstGeom prst="rect">
            <a:avLst/>
          </a:prstGeom>
        </p:spPr>
        <p:txBody>
          <a:bodyPr/>
          <a:lstStyle>
            <a:lvl1pPr>
              <a:defRPr sz="3600" baseline="0">
                <a:solidFill>
                  <a:srgbClr val="005EB8"/>
                </a:solidFill>
                <a:latin typeface="Arial" panose="020B0604020202020204" pitchFamily="34" charset="0"/>
                <a:cs typeface="Arial" panose="020B0604020202020204" pitchFamily="34" charset="0"/>
              </a:defRPr>
            </a:lvl1pPr>
          </a:lstStyle>
          <a:p>
            <a:r>
              <a:rPr lang="en-US"/>
              <a:t>Presentation title</a:t>
            </a:r>
          </a:p>
        </p:txBody>
      </p:sp>
      <p:sp>
        <p:nvSpPr>
          <p:cNvPr id="11" name="Subtitle 2"/>
          <p:cNvSpPr>
            <a:spLocks noGrp="1"/>
          </p:cNvSpPr>
          <p:nvPr>
            <p:ph type="subTitle" idx="1" hasCustomPrompt="1"/>
          </p:nvPr>
        </p:nvSpPr>
        <p:spPr>
          <a:xfrm>
            <a:off x="618301" y="4364955"/>
            <a:ext cx="9144000" cy="473244"/>
          </a:xfrm>
          <a:prstGeom prst="rect">
            <a:avLst/>
          </a:prstGeom>
        </p:spPr>
        <p:txBody>
          <a:bodyPr/>
          <a:lstStyle>
            <a:lvl1pPr marL="0" indent="0" algn="l">
              <a:buNone/>
              <a:defRPr sz="1800" b="0" i="0" baseline="0">
                <a:solidFill>
                  <a:srgbClr val="005EB8"/>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pic>
        <p:nvPicPr>
          <p:cNvPr id="8" name="Picture 9" descr="Desktop Guy's and St Thomas' RGB BLUE (300ppi)"/>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20853" r="-11594" b="-18953"/>
          <a:stretch>
            <a:fillRect/>
          </a:stretch>
        </p:blipFill>
        <p:spPr bwMode="auto">
          <a:xfrm>
            <a:off x="9285289" y="-152400"/>
            <a:ext cx="3167062" cy="168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6264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14920" y="1343804"/>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marL="685800" indent="-228600">
              <a:buFont typeface="Arial" panose="020B0604020202020204" pitchFamily="34" charset="0"/>
              <a:buChar cha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0" y="231141"/>
            <a:ext cx="8756073" cy="611649"/>
          </a:xfrm>
          <a:prstGeom prst="rect">
            <a:avLst/>
          </a:prstGeom>
        </p:spPr>
        <p:txBody>
          <a:bodyPr/>
          <a:lstStyle>
            <a:lvl1pPr>
              <a:defRPr sz="2400" b="1">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7" name="Slide Number Placeholder 5"/>
          <p:cNvSpPr>
            <a:spLocks noGrp="1"/>
          </p:cNvSpPr>
          <p:nvPr>
            <p:ph type="sldNum" sz="quarter" idx="4"/>
          </p:nvPr>
        </p:nvSpPr>
        <p:spPr>
          <a:xfrm>
            <a:off x="5630674" y="6251236"/>
            <a:ext cx="527381" cy="360040"/>
          </a:xfrm>
          <a:prstGeom prst="rect">
            <a:avLst/>
          </a:prstGeom>
        </p:spPr>
        <p:txBody>
          <a:bodyPr/>
          <a:lstStyle>
            <a:lvl1pPr>
              <a:defRPr sz="1200">
                <a:solidFill>
                  <a:schemeClr val="accent1"/>
                </a:solidFill>
              </a:defRPr>
            </a:lvl1pPr>
          </a:lstStyle>
          <a:p>
            <a:pPr defTabSz="457200"/>
            <a:fld id="{678887E8-0E34-4A1C-8C16-3AB704763284}" type="slidenum">
              <a:rPr lang="en-GB" altLang="en-US" smtClean="0"/>
              <a:pPr defTabSz="457200"/>
              <a:t>‹#›</a:t>
            </a:fld>
            <a:endParaRPr lang="en-GB" altLang="en-US"/>
          </a:p>
        </p:txBody>
      </p:sp>
    </p:spTree>
    <p:extLst>
      <p:ext uri="{BB962C8B-B14F-4D97-AF65-F5344CB8AC3E}">
        <p14:creationId xmlns:p14="http://schemas.microsoft.com/office/powerpoint/2010/main" val="2802495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E5AE1-9A74-481A-AA89-A5BD7FAAF6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BC2319C-3184-4A26-9269-B8AF128605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E94264-CFA3-41B2-B944-566C1C7D0C19}"/>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5" name="Footer Placeholder 4">
            <a:extLst>
              <a:ext uri="{FF2B5EF4-FFF2-40B4-BE49-F238E27FC236}">
                <a16:creationId xmlns:a16="http://schemas.microsoft.com/office/drawing/2014/main" id="{8CADD536-14BB-4797-84A4-496A36E7AF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2F05F1-EB22-432B-85E3-171C1673B0BC}"/>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979552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F1526-D306-46FA-A664-46C83868C0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751764-A578-45BE-8C93-96885D704C1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86D5EB-00D8-429C-981F-B45EC9EC2DB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8B89C2A-25AE-4AB1-8A42-6C416D87FE95}"/>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6" name="Footer Placeholder 5">
            <a:extLst>
              <a:ext uri="{FF2B5EF4-FFF2-40B4-BE49-F238E27FC236}">
                <a16:creationId xmlns:a16="http://schemas.microsoft.com/office/drawing/2014/main" id="{0DCE8B04-A60C-40CD-A2DE-3574FD6EBA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3A1844-2A37-48A6-A5C2-2484681D8539}"/>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2802736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78F81-A292-4DA4-A2BF-DCCA9FC5041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A1E858-5E54-4F41-A527-982BBFFF82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D054E4B-A938-49DF-8074-5BC4FB13C5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AC84D8F-CB55-4545-B64E-CF93D69CAF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448144A-E1E4-4F52-B62C-A7641810C6B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DCD08F-F91F-42EE-AF5C-D72446B5E1DB}"/>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8" name="Footer Placeholder 7">
            <a:extLst>
              <a:ext uri="{FF2B5EF4-FFF2-40B4-BE49-F238E27FC236}">
                <a16:creationId xmlns:a16="http://schemas.microsoft.com/office/drawing/2014/main" id="{4B16D75D-27AC-4C24-B386-409B5586A2C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F421EE-3C00-4D8D-BC97-52CC3F93C0A8}"/>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91836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4553-C0E1-42FA-861E-B19DF1C4B6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F3D8F95-E8A9-4A86-9FF4-88A705D623DB}"/>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4" name="Footer Placeholder 3">
            <a:extLst>
              <a:ext uri="{FF2B5EF4-FFF2-40B4-BE49-F238E27FC236}">
                <a16:creationId xmlns:a16="http://schemas.microsoft.com/office/drawing/2014/main" id="{41A7F3D4-9EC7-47C1-8394-CC7E4315E68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9A1B5A8-07FD-4E4E-A895-393A83F9E18E}"/>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402712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6D16B3-28AF-4AA2-90D4-7D2F1B0D5897}"/>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3" name="Footer Placeholder 2">
            <a:extLst>
              <a:ext uri="{FF2B5EF4-FFF2-40B4-BE49-F238E27FC236}">
                <a16:creationId xmlns:a16="http://schemas.microsoft.com/office/drawing/2014/main" id="{87D71BB7-9008-4C21-B41B-CA6D293E2B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BE4E89D-043B-4CFD-BC26-7AFDBCD62FCD}"/>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3866366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FBAAC-8CE3-420E-B147-0EBED60167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D812266-E739-42A5-9B0D-A4B1F77BD3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DF3D50-768D-4BF2-AFE7-7E3ED5D886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C06CB0B-3D44-4131-88DF-D6012DA11C29}"/>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6" name="Footer Placeholder 5">
            <a:extLst>
              <a:ext uri="{FF2B5EF4-FFF2-40B4-BE49-F238E27FC236}">
                <a16:creationId xmlns:a16="http://schemas.microsoft.com/office/drawing/2014/main" id="{CD565886-359D-4E23-BB54-4E58D7FC47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566919-9EE6-453D-AD8E-BBA7603B3612}"/>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377561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6AFEA-E2F6-4E7F-9B87-EF9063488E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E3F257-B75E-4B5B-8D9F-06428AE790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550484E-1BDA-43B1-9975-A3904F793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02F5A2-53F9-4E2A-9530-0CC7D8681E90}"/>
              </a:ext>
            </a:extLst>
          </p:cNvPr>
          <p:cNvSpPr>
            <a:spLocks noGrp="1"/>
          </p:cNvSpPr>
          <p:nvPr>
            <p:ph type="dt" sz="half" idx="10"/>
          </p:nvPr>
        </p:nvSpPr>
        <p:spPr/>
        <p:txBody>
          <a:bodyPr/>
          <a:lstStyle/>
          <a:p>
            <a:fld id="{0B02806E-4F6F-44C5-A3E7-AB37D417A8B5}" type="datetimeFigureOut">
              <a:rPr lang="en-GB" smtClean="0"/>
              <a:t>16/10/2023</a:t>
            </a:fld>
            <a:endParaRPr lang="en-GB"/>
          </a:p>
        </p:txBody>
      </p:sp>
      <p:sp>
        <p:nvSpPr>
          <p:cNvPr id="6" name="Footer Placeholder 5">
            <a:extLst>
              <a:ext uri="{FF2B5EF4-FFF2-40B4-BE49-F238E27FC236}">
                <a16:creationId xmlns:a16="http://schemas.microsoft.com/office/drawing/2014/main" id="{B74E5BEB-DDA6-4B59-B1B9-C425177448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421A5A-ECBE-4CFD-9603-6FAC311F92FF}"/>
              </a:ext>
            </a:extLst>
          </p:cNvPr>
          <p:cNvSpPr>
            <a:spLocks noGrp="1"/>
          </p:cNvSpPr>
          <p:nvPr>
            <p:ph type="sldNum" sz="quarter" idx="12"/>
          </p:nvPr>
        </p:nvSpPr>
        <p:spPr/>
        <p:txBody>
          <a:bodyPr/>
          <a:lstStyle/>
          <a:p>
            <a:fld id="{927596C8-B21D-4DF6-9558-2707519CE87C}" type="slidenum">
              <a:rPr lang="en-GB" smtClean="0"/>
              <a:t>‹#›</a:t>
            </a:fld>
            <a:endParaRPr lang="en-GB"/>
          </a:p>
        </p:txBody>
      </p:sp>
    </p:spTree>
    <p:extLst>
      <p:ext uri="{BB962C8B-B14F-4D97-AF65-F5344CB8AC3E}">
        <p14:creationId xmlns:p14="http://schemas.microsoft.com/office/powerpoint/2010/main" val="4149299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vmlDrawing" Target="../drawings/vmlDrawing1.vml"/><Relationship Id="rId18" Type="http://schemas.openxmlformats.org/officeDocument/2006/relationships/tags" Target="../tags/tag5.xml"/><Relationship Id="rId26" Type="http://schemas.openxmlformats.org/officeDocument/2006/relationships/tags" Target="../tags/tag13.xml"/><Relationship Id="rId3" Type="http://schemas.openxmlformats.org/officeDocument/2006/relationships/slideLayout" Target="../slideLayouts/slideLayout14.xml"/><Relationship Id="rId21" Type="http://schemas.openxmlformats.org/officeDocument/2006/relationships/tags" Target="../tags/tag8.xml"/><Relationship Id="rId34" Type="http://schemas.openxmlformats.org/officeDocument/2006/relationships/image" Target="../media/image4.jpeg"/><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4.xml"/><Relationship Id="rId25" Type="http://schemas.openxmlformats.org/officeDocument/2006/relationships/tags" Target="../tags/tag12.xml"/><Relationship Id="rId33" Type="http://schemas.openxmlformats.org/officeDocument/2006/relationships/image" Target="../media/image3.jpeg"/><Relationship Id="rId2" Type="http://schemas.openxmlformats.org/officeDocument/2006/relationships/slideLayout" Target="../slideLayouts/slideLayout13.xml"/><Relationship Id="rId16" Type="http://schemas.openxmlformats.org/officeDocument/2006/relationships/tags" Target="../tags/tag3.xml"/><Relationship Id="rId20" Type="http://schemas.openxmlformats.org/officeDocument/2006/relationships/tags" Target="../tags/tag7.xml"/><Relationship Id="rId29" Type="http://schemas.openxmlformats.org/officeDocument/2006/relationships/tags" Target="../tags/tag16.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ags" Target="../tags/tag11.xml"/><Relationship Id="rId32" Type="http://schemas.openxmlformats.org/officeDocument/2006/relationships/image" Target="../media/image2.jpeg"/><Relationship Id="rId5" Type="http://schemas.openxmlformats.org/officeDocument/2006/relationships/slideLayout" Target="../slideLayouts/slideLayout16.xml"/><Relationship Id="rId15" Type="http://schemas.openxmlformats.org/officeDocument/2006/relationships/tags" Target="../tags/tag2.xml"/><Relationship Id="rId23" Type="http://schemas.openxmlformats.org/officeDocument/2006/relationships/tags" Target="../tags/tag10.xml"/><Relationship Id="rId28" Type="http://schemas.openxmlformats.org/officeDocument/2006/relationships/tags" Target="../tags/tag15.xml"/><Relationship Id="rId10" Type="http://schemas.openxmlformats.org/officeDocument/2006/relationships/slideLayout" Target="../slideLayouts/slideLayout21.xml"/><Relationship Id="rId19" Type="http://schemas.openxmlformats.org/officeDocument/2006/relationships/tags" Target="../tags/tag6.xml"/><Relationship Id="rId31" Type="http://schemas.openxmlformats.org/officeDocument/2006/relationships/image" Target="../media/image1.emf"/><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1.xml"/><Relationship Id="rId22" Type="http://schemas.openxmlformats.org/officeDocument/2006/relationships/tags" Target="../tags/tag9.xml"/><Relationship Id="rId27" Type="http://schemas.openxmlformats.org/officeDocument/2006/relationships/tags" Target="../tags/tag14.xml"/><Relationship Id="rId30" Type="http://schemas.openxmlformats.org/officeDocument/2006/relationships/oleObject" Target="../embeddings/oleObject1.bin"/><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9.jpeg"/><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B409DE-87D1-4DE3-A3B1-0F1CDA8965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48AD5A-EB7F-46C3-8278-A5442D0840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FF1D0E-202B-4184-969B-E5C23148A8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02806E-4F6F-44C5-A3E7-AB37D417A8B5}" type="datetimeFigureOut">
              <a:rPr lang="en-GB" smtClean="0"/>
              <a:t>16/10/2023</a:t>
            </a:fld>
            <a:endParaRPr lang="en-GB"/>
          </a:p>
        </p:txBody>
      </p:sp>
      <p:sp>
        <p:nvSpPr>
          <p:cNvPr id="5" name="Footer Placeholder 4">
            <a:extLst>
              <a:ext uri="{FF2B5EF4-FFF2-40B4-BE49-F238E27FC236}">
                <a16:creationId xmlns:a16="http://schemas.microsoft.com/office/drawing/2014/main" id="{2B3CB0F9-66B9-43A1-B125-2C5758E216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62383FC-56C2-4A85-B0C2-411339ACB1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596C8-B21D-4DF6-9558-2707519CE87C}" type="slidenum">
              <a:rPr lang="en-GB" smtClean="0"/>
              <a:t>‹#›</a:t>
            </a:fld>
            <a:endParaRPr lang="en-GB"/>
          </a:p>
        </p:txBody>
      </p:sp>
    </p:spTree>
    <p:extLst>
      <p:ext uri="{BB962C8B-B14F-4D97-AF65-F5344CB8AC3E}">
        <p14:creationId xmlns:p14="http://schemas.microsoft.com/office/powerpoint/2010/main" val="2012314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4"/>
            </p:custDataLs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spid="_x0000_s1115" name="think-cell Slide" r:id="rId30" imgW="270" imgH="270" progId="TCLayout.ActiveDocument.1">
                  <p:embed/>
                </p:oleObj>
              </mc:Choice>
              <mc:Fallback>
                <p:oleObj name="think-cell Slide" r:id="rId30" imgW="270" imgH="270" progId="TCLayout.ActiveDocument.1">
                  <p:embed/>
                  <p:pic>
                    <p:nvPicPr>
                      <p:cNvPr id="2" name="Object 1" hidden="1"/>
                      <p:cNvPicPr/>
                      <p:nvPr/>
                    </p:nvPicPr>
                    <p:blipFill>
                      <a:blip r:embed="rId31"/>
                      <a:stretch>
                        <a:fillRect/>
                      </a:stretch>
                    </p:blipFill>
                    <p:spPr>
                      <a:xfrm>
                        <a:off x="0" y="0"/>
                        <a:ext cx="215979" cy="161974"/>
                      </a:xfrm>
                      <a:prstGeom prst="rect">
                        <a:avLst/>
                      </a:prstGeom>
                    </p:spPr>
                  </p:pic>
                </p:oleObj>
              </mc:Fallback>
            </mc:AlternateContent>
          </a:graphicData>
        </a:graphic>
      </p:graphicFrame>
      <p:pic>
        <p:nvPicPr>
          <p:cNvPr id="4" name="Picture 3"/>
          <p:cNvPicPr>
            <a:picLocks noChangeAspect="1"/>
          </p:cNvPicPr>
          <p:nvPr/>
        </p:nvPicPr>
        <p:blipFill>
          <a:blip r:embed="rId32"/>
          <a:stretch>
            <a:fillRect/>
          </a:stretch>
        </p:blipFill>
        <p:spPr bwMode="ltGray">
          <a:xfrm>
            <a:off x="217" y="6259342"/>
            <a:ext cx="12191567" cy="598658"/>
          </a:xfrm>
          <a:prstGeom prst="rect">
            <a:avLst/>
          </a:prstGeom>
        </p:spPr>
      </p:pic>
      <p:sp>
        <p:nvSpPr>
          <p:cNvPr id="1033" name="doc id"/>
          <p:cNvSpPr>
            <a:spLocks noChangeArrowheads="1"/>
          </p:cNvSpPr>
          <p:nvPr/>
        </p:nvSpPr>
        <p:spPr bwMode="auto">
          <a:xfrm>
            <a:off x="11064592" y="37255"/>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3429"/>
            <a:endParaRPr lang="en-US" sz="816" dirty="0">
              <a:solidFill>
                <a:srgbClr val="000000"/>
              </a:solidFill>
              <a:latin typeface="Arial"/>
            </a:endParaRPr>
          </a:p>
        </p:txBody>
      </p:sp>
      <p:sp>
        <p:nvSpPr>
          <p:cNvPr id="1036" name="Rectangle 286"/>
          <p:cNvSpPr>
            <a:spLocks noGrp="1" noChangeArrowheads="1"/>
          </p:cNvSpPr>
          <p:nvPr>
            <p:ph type="body" idx="1"/>
          </p:nvPr>
        </p:nvSpPr>
        <p:spPr bwMode="auto">
          <a:xfrm>
            <a:off x="1976208" y="1990667"/>
            <a:ext cx="585302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405863" y="234863"/>
            <a:ext cx="8374797"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405864" y="27536"/>
            <a:ext cx="876843" cy="21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28" dirty="0">
                <a:solidFill>
                  <a:srgbClr val="808080"/>
                </a:solidFill>
                <a:latin typeface="Arial"/>
              </a:rPr>
              <a:t>TRACKER</a:t>
            </a:r>
          </a:p>
        </p:txBody>
      </p:sp>
      <p:sp>
        <p:nvSpPr>
          <p:cNvPr id="11" name="McK 3. Unit of measure" hidden="1"/>
          <p:cNvSpPr txBox="1">
            <a:spLocks noChangeArrowheads="1"/>
          </p:cNvSpPr>
          <p:nvPr/>
        </p:nvSpPr>
        <p:spPr bwMode="auto">
          <a:xfrm>
            <a:off x="233259" y="575801"/>
            <a:ext cx="1172548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32" dirty="0">
                <a:solidFill>
                  <a:srgbClr val="808080"/>
                </a:solidFill>
                <a:latin typeface="Arial"/>
              </a:rPr>
              <a:t>Unit of measure</a:t>
            </a:r>
          </a:p>
        </p:txBody>
      </p:sp>
      <p:grpSp>
        <p:nvGrpSpPr>
          <p:cNvPr id="12" name="Slide Elements" hidden="1"/>
          <p:cNvGrpSpPr>
            <a:grpSpLocks/>
          </p:cNvGrpSpPr>
          <p:nvPr/>
        </p:nvGrpSpPr>
        <p:grpSpPr bwMode="auto">
          <a:xfrm>
            <a:off x="233259" y="5972488"/>
            <a:ext cx="11732171" cy="361204"/>
            <a:chOff x="75" y="3927"/>
            <a:chExt cx="689" cy="223"/>
          </a:xfrm>
        </p:grpSpPr>
        <p:sp>
          <p:nvSpPr>
            <p:cNvPr id="13" name="4. Footnote"/>
            <p:cNvSpPr txBox="1">
              <a:spLocks noChangeArrowheads="1"/>
            </p:cNvSpPr>
            <p:nvPr/>
          </p:nvSpPr>
          <p:spPr bwMode="auto">
            <a:xfrm>
              <a:off x="75" y="3927"/>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20" dirty="0">
                  <a:solidFill>
                    <a:srgbClr val="000000"/>
                  </a:solidFill>
                  <a:latin typeface="Arial"/>
                </a:rPr>
                <a:t>1 Footnote</a:t>
              </a:r>
            </a:p>
          </p:txBody>
        </p:sp>
        <p:sp>
          <p:nvSpPr>
            <p:cNvPr id="14" name="5. Source"/>
            <p:cNvSpPr>
              <a:spLocks noChangeArrowheads="1"/>
            </p:cNvSpPr>
            <p:nvPr/>
          </p:nvSpPr>
          <p:spPr bwMode="auto">
            <a:xfrm>
              <a:off x="75" y="4051"/>
              <a:ext cx="63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a:tabLst>
                  <a:tab pos="625148" algn="l"/>
                </a:tabLst>
              </a:pPr>
              <a:r>
                <a:rPr lang="en-US" sz="1020" dirty="0">
                  <a:solidFill>
                    <a:srgbClr val="000000"/>
                  </a:solidFill>
                  <a:latin typeface="Arial"/>
                </a:rPr>
                <a:t>SOURCE: Source</a:t>
              </a:r>
            </a:p>
          </p:txBody>
        </p:sp>
      </p:grpSp>
      <p:grpSp>
        <p:nvGrpSpPr>
          <p:cNvPr id="15" name="ACET" hidden="1"/>
          <p:cNvGrpSpPr>
            <a:grpSpLocks/>
          </p:cNvGrpSpPr>
          <p:nvPr/>
        </p:nvGrpSpPr>
        <p:grpSpPr bwMode="auto">
          <a:xfrm>
            <a:off x="1976208" y="1072271"/>
            <a:ext cx="5801189" cy="596066"/>
            <a:chOff x="915" y="662"/>
            <a:chExt cx="2686" cy="36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62"/>
              <a:ext cx="2686" cy="36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837" b="1" dirty="0">
                  <a:solidFill>
                    <a:srgbClr val="000000"/>
                  </a:solidFill>
                  <a:latin typeface="Arial"/>
                </a:rPr>
                <a:t>Title</a:t>
              </a:r>
            </a:p>
            <a:p>
              <a:r>
                <a:rPr lang="en-US" sz="1837" dirty="0">
                  <a:solidFill>
                    <a:srgbClr val="808080"/>
                  </a:solidFill>
                  <a:latin typeface="Arial"/>
                </a:rPr>
                <a:t>Unit of measure</a:t>
              </a:r>
            </a:p>
          </p:txBody>
        </p:sp>
      </p:grpSp>
      <p:grpSp>
        <p:nvGrpSpPr>
          <p:cNvPr id="63" name="LegendBoxes" hidden="1"/>
          <p:cNvGrpSpPr>
            <a:grpSpLocks/>
          </p:cNvGrpSpPr>
          <p:nvPr/>
        </p:nvGrpSpPr>
        <p:grpSpPr bwMode="auto">
          <a:xfrm>
            <a:off x="10919880" y="657613"/>
            <a:ext cx="863915" cy="1017202"/>
            <a:chOff x="4936" y="176"/>
            <a:chExt cx="400" cy="628"/>
          </a:xfrm>
        </p:grpSpPr>
        <p:sp>
          <p:nvSpPr>
            <p:cNvPr id="64" name="Legend1"/>
            <p:cNvSpPr>
              <a:spLocks noChangeArrowheads="1"/>
            </p:cNvSpPr>
            <p:nvPr/>
          </p:nvSpPr>
          <p:spPr bwMode="auto">
            <a:xfrm>
              <a:off x="5096" y="176"/>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66" name="Legend2"/>
            <p:cNvSpPr>
              <a:spLocks noChangeArrowheads="1"/>
            </p:cNvSpPr>
            <p:nvPr/>
          </p:nvSpPr>
          <p:spPr bwMode="auto">
            <a:xfrm>
              <a:off x="5096" y="346"/>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68" name="Legend3"/>
            <p:cNvSpPr>
              <a:spLocks noChangeArrowheads="1"/>
            </p:cNvSpPr>
            <p:nvPr/>
          </p:nvSpPr>
          <p:spPr bwMode="auto">
            <a:xfrm>
              <a:off x="5096" y="517"/>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70" name="Legend4"/>
            <p:cNvSpPr>
              <a:spLocks noChangeArrowheads="1"/>
            </p:cNvSpPr>
            <p:nvPr/>
          </p:nvSpPr>
          <p:spPr bwMode="auto">
            <a:xfrm>
              <a:off x="5096" y="688"/>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grpSp>
      <p:grpSp>
        <p:nvGrpSpPr>
          <p:cNvPr id="72" name="LegendLines" hidden="1"/>
          <p:cNvGrpSpPr>
            <a:grpSpLocks/>
          </p:cNvGrpSpPr>
          <p:nvPr/>
        </p:nvGrpSpPr>
        <p:grpSpPr bwMode="auto">
          <a:xfrm>
            <a:off x="10500883" y="657614"/>
            <a:ext cx="1282914" cy="745084"/>
            <a:chOff x="4750" y="176"/>
            <a:chExt cx="594"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24" dirty="0">
                <a:solidFill>
                  <a:srgbClr val="000000"/>
                </a:solidFill>
                <a:latin typeface="Aria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24" dirty="0">
                <a:solidFill>
                  <a:srgbClr val="000000"/>
                </a:solidFill>
                <a:latin typeface="Aria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24" dirty="0">
                <a:solidFill>
                  <a:srgbClr val="000000"/>
                </a:solidFill>
                <a:latin typeface="Arial"/>
              </a:endParaRPr>
            </a:p>
          </p:txBody>
        </p:sp>
        <p:sp>
          <p:nvSpPr>
            <p:cNvPr id="76" name="Legend1"/>
            <p:cNvSpPr>
              <a:spLocks noChangeArrowheads="1"/>
            </p:cNvSpPr>
            <p:nvPr/>
          </p:nvSpPr>
          <p:spPr bwMode="auto">
            <a:xfrm>
              <a:off x="5104" y="176"/>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77" name="Legend2"/>
            <p:cNvSpPr>
              <a:spLocks noChangeArrowheads="1"/>
            </p:cNvSpPr>
            <p:nvPr/>
          </p:nvSpPr>
          <p:spPr bwMode="auto">
            <a:xfrm>
              <a:off x="5104" y="344"/>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78" name="Legend3"/>
            <p:cNvSpPr>
              <a:spLocks noChangeArrowheads="1"/>
            </p:cNvSpPr>
            <p:nvPr/>
          </p:nvSpPr>
          <p:spPr bwMode="auto">
            <a:xfrm>
              <a:off x="5104" y="520"/>
              <a:ext cx="2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grpSp>
      <p:grpSp>
        <p:nvGrpSpPr>
          <p:cNvPr id="79" name="McKSticker" hidden="1"/>
          <p:cNvGrpSpPr/>
          <p:nvPr/>
        </p:nvGrpSpPr>
        <p:grpSpPr bwMode="auto">
          <a:xfrm>
            <a:off x="10871072" y="657615"/>
            <a:ext cx="1087669" cy="216085"/>
            <a:chOff x="7941310" y="285750"/>
            <a:chExt cx="799465" cy="211783"/>
          </a:xfrm>
        </p:grpSpPr>
        <p:sp>
          <p:nvSpPr>
            <p:cNvPr id="80" name="StickerRectangle"/>
            <p:cNvSpPr>
              <a:spLocks noChangeArrowheads="1"/>
            </p:cNvSpPr>
            <p:nvPr/>
          </p:nvSpPr>
          <p:spPr bwMode="auto">
            <a:xfrm>
              <a:off x="7941310" y="285750"/>
              <a:ext cx="799465" cy="211783"/>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a:buClr>
                  <a:srgbClr val="0279C3"/>
                </a:buClr>
              </a:pPr>
              <a:r>
                <a:rPr lang="en-US" sz="1224" dirty="0">
                  <a:solidFill>
                    <a:srgbClr val="808080"/>
                  </a:solidFill>
                  <a:latin typeface="Arial"/>
                </a:rPr>
                <a:t>PRELIMINARY</a:t>
              </a:r>
            </a:p>
          </p:txBody>
        </p:sp>
        <p:cxnSp>
          <p:nvCxnSpPr>
            <p:cNvPr id="81" name="AutoShape 31"/>
            <p:cNvCxnSpPr>
              <a:cxnSpLocks noChangeShapeType="1"/>
              <a:stCxn id="80" idx="2"/>
              <a:endCxn id="80" idx="4"/>
            </p:cNvCxnSpPr>
            <p:nvPr/>
          </p:nvCxnSpPr>
          <p:spPr bwMode="auto">
            <a:xfrm>
              <a:off x="7941310" y="285750"/>
              <a:ext cx="0" cy="211783"/>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41310" y="497533"/>
              <a:ext cx="79946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10828950" y="657613"/>
            <a:ext cx="955651" cy="1333054"/>
            <a:chOff x="6655594" y="273840"/>
            <a:chExt cx="702428" cy="1306516"/>
          </a:xfrm>
        </p:grpSpPr>
        <p:grpSp>
          <p:nvGrpSpPr>
            <p:cNvPr id="84" name="MoonLegend1"/>
            <p:cNvGrpSpPr>
              <a:grpSpLocks noChangeAspect="1"/>
            </p:cNvGrpSpPr>
            <p:nvPr>
              <p:custDataLst>
                <p:tags r:id="rId15"/>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8"/>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103" name="Arc 39"/>
              <p:cNvSpPr>
                <a:spLocks noChangeAspect="1"/>
              </p:cNvSpPr>
              <p:nvPr>
                <p:custDataLst>
                  <p:tags r:id="rId29"/>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grpSp>
        <p:grpSp>
          <p:nvGrpSpPr>
            <p:cNvPr id="85" name="MoonLegend2"/>
            <p:cNvGrpSpPr>
              <a:grpSpLocks noChangeAspect="1"/>
            </p:cNvGrpSpPr>
            <p:nvPr>
              <p:custDataLst>
                <p:tags r:id="rId16"/>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6"/>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101" name="Arc 42"/>
              <p:cNvSpPr>
                <a:spLocks noChangeAspect="1"/>
              </p:cNvSpPr>
              <p:nvPr>
                <p:custDataLst>
                  <p:tags r:id="rId27"/>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grpSp>
        <p:grpSp>
          <p:nvGrpSpPr>
            <p:cNvPr id="86" name="MoonLegend4"/>
            <p:cNvGrpSpPr>
              <a:grpSpLocks noChangeAspect="1"/>
            </p:cNvGrpSpPr>
            <p:nvPr>
              <p:custDataLst>
                <p:tags r:id="rId17"/>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99" name="Arc 48"/>
              <p:cNvSpPr>
                <a:spLocks noChangeAspect="1"/>
              </p:cNvSpPr>
              <p:nvPr>
                <p:custDataLst>
                  <p:tags r:id="rId25"/>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grpSp>
        <p:grpSp>
          <p:nvGrpSpPr>
            <p:cNvPr id="87" name="MoonLegend5"/>
            <p:cNvGrpSpPr>
              <a:grpSpLocks noChangeAspect="1"/>
            </p:cNvGrpSpPr>
            <p:nvPr>
              <p:custDataLst>
                <p:tags r:id="rId18"/>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2"/>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97" name="Oval 51"/>
              <p:cNvSpPr>
                <a:spLocks noChangeAspect="1" noChangeArrowheads="1"/>
              </p:cNvSpPr>
              <p:nvPr>
                <p:custDataLst>
                  <p:tags r:id="rId23"/>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grpSp>
        <p:sp>
          <p:nvSpPr>
            <p:cNvPr id="88" name="Legend1"/>
            <p:cNvSpPr>
              <a:spLocks noChangeArrowheads="1"/>
            </p:cNvSpPr>
            <p:nvPr/>
          </p:nvSpPr>
          <p:spPr bwMode="auto">
            <a:xfrm>
              <a:off x="6976269" y="286540"/>
              <a:ext cx="381753" cy="18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89" name="Legend2"/>
            <p:cNvSpPr>
              <a:spLocks noChangeArrowheads="1"/>
            </p:cNvSpPr>
            <p:nvPr/>
          </p:nvSpPr>
          <p:spPr bwMode="auto">
            <a:xfrm>
              <a:off x="6976269" y="561178"/>
              <a:ext cx="381753" cy="18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90" name="Legend3"/>
            <p:cNvSpPr>
              <a:spLocks noChangeArrowheads="1"/>
            </p:cNvSpPr>
            <p:nvPr/>
          </p:nvSpPr>
          <p:spPr bwMode="auto">
            <a:xfrm>
              <a:off x="6976269" y="835817"/>
              <a:ext cx="381753" cy="18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91" name="Legend4"/>
            <p:cNvSpPr>
              <a:spLocks noChangeArrowheads="1"/>
            </p:cNvSpPr>
            <p:nvPr/>
          </p:nvSpPr>
          <p:spPr bwMode="auto">
            <a:xfrm>
              <a:off x="6976269" y="1107280"/>
              <a:ext cx="381753" cy="18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sp>
          <p:nvSpPr>
            <p:cNvPr id="92" name="Legend5"/>
            <p:cNvSpPr>
              <a:spLocks noChangeArrowheads="1"/>
            </p:cNvSpPr>
            <p:nvPr/>
          </p:nvSpPr>
          <p:spPr bwMode="auto">
            <a:xfrm>
              <a:off x="6976269" y="1383505"/>
              <a:ext cx="381753" cy="18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rgbClr val="0279C3"/>
                </a:buClr>
              </a:pPr>
              <a:r>
                <a:rPr lang="en-US" sz="1224" dirty="0">
                  <a:solidFill>
                    <a:srgbClr val="000000"/>
                  </a:solidFill>
                  <a:latin typeface="Arial"/>
                </a:rPr>
                <a:t>Legend</a:t>
              </a:r>
            </a:p>
          </p:txBody>
        </p:sp>
        <p:grpSp>
          <p:nvGrpSpPr>
            <p:cNvPr id="93" name="MoonLegend3"/>
            <p:cNvGrpSpPr>
              <a:grpSpLocks noChangeAspect="1"/>
            </p:cNvGrpSpPr>
            <p:nvPr>
              <p:custDataLst>
                <p:tags r:id="rId19"/>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0"/>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sp>
            <p:nvSpPr>
              <p:cNvPr id="95" name="Arc 48"/>
              <p:cNvSpPr>
                <a:spLocks noChangeAspect="1"/>
              </p:cNvSpPr>
              <p:nvPr>
                <p:custDataLst>
                  <p:tags r:id="rId21"/>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24" dirty="0">
                  <a:solidFill>
                    <a:srgbClr val="000000"/>
                  </a:solidFill>
                  <a:latin typeface="Arial"/>
                </a:endParaRPr>
              </a:p>
            </p:txBody>
          </p:sp>
        </p:grpSp>
      </p:grpSp>
      <p:sp>
        <p:nvSpPr>
          <p:cNvPr id="104" name="Slide Number"/>
          <p:cNvSpPr txBox="1">
            <a:spLocks/>
          </p:cNvSpPr>
          <p:nvPr/>
        </p:nvSpPr>
        <p:spPr bwMode="auto">
          <a:xfrm>
            <a:off x="11800046" y="6176702"/>
            <a:ext cx="158697" cy="15696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a:fld id="{42C328C1-A84F-4A39-A664-DBA00541A8C6}" type="slidenum">
              <a:rPr lang="en-US" sz="1020" smtClean="0">
                <a:solidFill>
                  <a:srgbClr val="000000"/>
                </a:solidFill>
              </a:rPr>
              <a:pPr algn="r"/>
              <a:t>‹#›</a:t>
            </a:fld>
            <a:endParaRPr lang="en-US" sz="1020" dirty="0">
              <a:solidFill>
                <a:srgbClr val="000000"/>
              </a:solidFill>
            </a:endParaRPr>
          </a:p>
        </p:txBody>
      </p:sp>
      <p:pic>
        <p:nvPicPr>
          <p:cNvPr id="62" name="Picture 61"/>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bwMode="ltGray">
          <a:xfrm>
            <a:off x="237679" y="138933"/>
            <a:ext cx="1029002" cy="354063"/>
          </a:xfrm>
          <a:prstGeom prst="rect">
            <a:avLst/>
          </a:prstGeom>
        </p:spPr>
      </p:pic>
      <p:pic>
        <p:nvPicPr>
          <p:cNvPr id="105" name="Picture 104"/>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bwMode="ltGray">
          <a:xfrm>
            <a:off x="9932072" y="259742"/>
            <a:ext cx="2026671" cy="214735"/>
          </a:xfrm>
          <a:prstGeom prst="rect">
            <a:avLst/>
          </a:prstGeom>
        </p:spPr>
      </p:pic>
    </p:spTree>
    <p:extLst>
      <p:ext uri="{BB962C8B-B14F-4D97-AF65-F5344CB8AC3E}">
        <p14:creationId xmlns:p14="http://schemas.microsoft.com/office/powerpoint/2010/main" val="2419659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defTabSz="913429" rtl="0" eaLnBrk="1" fontAlgn="base" hangingPunct="1">
        <a:spcBef>
          <a:spcPct val="0"/>
        </a:spcBef>
        <a:spcAft>
          <a:spcPct val="0"/>
        </a:spcAft>
        <a:tabLst>
          <a:tab pos="275324" algn="l"/>
        </a:tabLst>
        <a:defRPr sz="1939" b="1" baseline="0">
          <a:solidFill>
            <a:schemeClr val="tx2"/>
          </a:solidFill>
          <a:latin typeface="+mj-lt"/>
          <a:ea typeface="+mj-ea"/>
          <a:cs typeface="+mj-cs"/>
        </a:defRPr>
      </a:lvl1pPr>
      <a:lvl2pPr algn="l" defTabSz="913429" rtl="0" eaLnBrk="1" fontAlgn="base" hangingPunct="1">
        <a:spcBef>
          <a:spcPct val="0"/>
        </a:spcBef>
        <a:spcAft>
          <a:spcPct val="0"/>
        </a:spcAft>
        <a:defRPr sz="1939" b="1">
          <a:solidFill>
            <a:schemeClr val="tx2"/>
          </a:solidFill>
          <a:latin typeface="Arial" charset="0"/>
        </a:defRPr>
      </a:lvl2pPr>
      <a:lvl3pPr algn="l" defTabSz="913429" rtl="0" eaLnBrk="1" fontAlgn="base" hangingPunct="1">
        <a:spcBef>
          <a:spcPct val="0"/>
        </a:spcBef>
        <a:spcAft>
          <a:spcPct val="0"/>
        </a:spcAft>
        <a:defRPr sz="1939" b="1">
          <a:solidFill>
            <a:schemeClr val="tx2"/>
          </a:solidFill>
          <a:latin typeface="Arial" charset="0"/>
        </a:defRPr>
      </a:lvl3pPr>
      <a:lvl4pPr algn="l" defTabSz="913429" rtl="0" eaLnBrk="1" fontAlgn="base" hangingPunct="1">
        <a:spcBef>
          <a:spcPct val="0"/>
        </a:spcBef>
        <a:spcAft>
          <a:spcPct val="0"/>
        </a:spcAft>
        <a:defRPr sz="1939" b="1">
          <a:solidFill>
            <a:schemeClr val="tx2"/>
          </a:solidFill>
          <a:latin typeface="Arial" charset="0"/>
        </a:defRPr>
      </a:lvl4pPr>
      <a:lvl5pPr algn="l" defTabSz="913429" rtl="0" eaLnBrk="1" fontAlgn="base" hangingPunct="1">
        <a:spcBef>
          <a:spcPct val="0"/>
        </a:spcBef>
        <a:spcAft>
          <a:spcPct val="0"/>
        </a:spcAft>
        <a:defRPr sz="1939" b="1">
          <a:solidFill>
            <a:schemeClr val="tx2"/>
          </a:solidFill>
          <a:latin typeface="Arial" charset="0"/>
        </a:defRPr>
      </a:lvl5pPr>
      <a:lvl6pPr marL="466431" algn="l" defTabSz="913429" rtl="0" eaLnBrk="1" fontAlgn="base" hangingPunct="1">
        <a:spcBef>
          <a:spcPct val="0"/>
        </a:spcBef>
        <a:spcAft>
          <a:spcPct val="0"/>
        </a:spcAft>
        <a:defRPr sz="1939" b="1">
          <a:solidFill>
            <a:schemeClr val="tx2"/>
          </a:solidFill>
          <a:latin typeface="Arial" charset="0"/>
        </a:defRPr>
      </a:lvl6pPr>
      <a:lvl7pPr marL="932863" algn="l" defTabSz="913429" rtl="0" eaLnBrk="1" fontAlgn="base" hangingPunct="1">
        <a:spcBef>
          <a:spcPct val="0"/>
        </a:spcBef>
        <a:spcAft>
          <a:spcPct val="0"/>
        </a:spcAft>
        <a:defRPr sz="1939" b="1">
          <a:solidFill>
            <a:schemeClr val="tx2"/>
          </a:solidFill>
          <a:latin typeface="Arial" charset="0"/>
        </a:defRPr>
      </a:lvl7pPr>
      <a:lvl8pPr marL="1399295" algn="l" defTabSz="913429" rtl="0" eaLnBrk="1" fontAlgn="base" hangingPunct="1">
        <a:spcBef>
          <a:spcPct val="0"/>
        </a:spcBef>
        <a:spcAft>
          <a:spcPct val="0"/>
        </a:spcAft>
        <a:defRPr sz="1939" b="1">
          <a:solidFill>
            <a:schemeClr val="tx2"/>
          </a:solidFill>
          <a:latin typeface="Arial" charset="0"/>
        </a:defRPr>
      </a:lvl8pPr>
      <a:lvl9pPr marL="1865728" algn="l" defTabSz="913429" rtl="0" eaLnBrk="1" fontAlgn="base" hangingPunct="1">
        <a:spcBef>
          <a:spcPct val="0"/>
        </a:spcBef>
        <a:spcAft>
          <a:spcPct val="0"/>
        </a:spcAft>
        <a:defRPr sz="1939"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32"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863" rtl="0" eaLnBrk="1" latinLnBrk="0" hangingPunct="1">
        <a:defRPr sz="1837" kern="1200">
          <a:solidFill>
            <a:schemeClr val="tx1"/>
          </a:solidFill>
          <a:latin typeface="+mn-lt"/>
          <a:ea typeface="+mn-ea"/>
          <a:cs typeface="+mn-cs"/>
        </a:defRPr>
      </a:lvl1pPr>
      <a:lvl2pPr marL="466431" algn="l" defTabSz="932863" rtl="0" eaLnBrk="1" latinLnBrk="0" hangingPunct="1">
        <a:defRPr sz="1837" kern="1200">
          <a:solidFill>
            <a:schemeClr val="tx1"/>
          </a:solidFill>
          <a:latin typeface="+mn-lt"/>
          <a:ea typeface="+mn-ea"/>
          <a:cs typeface="+mn-cs"/>
        </a:defRPr>
      </a:lvl2pPr>
      <a:lvl3pPr marL="932863" algn="l" defTabSz="932863" rtl="0" eaLnBrk="1" latinLnBrk="0" hangingPunct="1">
        <a:defRPr sz="1837" kern="1200">
          <a:solidFill>
            <a:schemeClr val="tx1"/>
          </a:solidFill>
          <a:latin typeface="+mn-lt"/>
          <a:ea typeface="+mn-ea"/>
          <a:cs typeface="+mn-cs"/>
        </a:defRPr>
      </a:lvl3pPr>
      <a:lvl4pPr marL="1399295" algn="l" defTabSz="932863" rtl="0" eaLnBrk="1" latinLnBrk="0" hangingPunct="1">
        <a:defRPr sz="1837" kern="1200">
          <a:solidFill>
            <a:schemeClr val="tx1"/>
          </a:solidFill>
          <a:latin typeface="+mn-lt"/>
          <a:ea typeface="+mn-ea"/>
          <a:cs typeface="+mn-cs"/>
        </a:defRPr>
      </a:lvl4pPr>
      <a:lvl5pPr marL="1865728" algn="l" defTabSz="932863" rtl="0" eaLnBrk="1" latinLnBrk="0" hangingPunct="1">
        <a:defRPr sz="1837" kern="1200">
          <a:solidFill>
            <a:schemeClr val="tx1"/>
          </a:solidFill>
          <a:latin typeface="+mn-lt"/>
          <a:ea typeface="+mn-ea"/>
          <a:cs typeface="+mn-cs"/>
        </a:defRPr>
      </a:lvl5pPr>
      <a:lvl6pPr marL="2332159" algn="l" defTabSz="932863" rtl="0" eaLnBrk="1" latinLnBrk="0" hangingPunct="1">
        <a:defRPr sz="1837" kern="1200">
          <a:solidFill>
            <a:schemeClr val="tx1"/>
          </a:solidFill>
          <a:latin typeface="+mn-lt"/>
          <a:ea typeface="+mn-ea"/>
          <a:cs typeface="+mn-cs"/>
        </a:defRPr>
      </a:lvl6pPr>
      <a:lvl7pPr marL="2798590" algn="l" defTabSz="932863" rtl="0" eaLnBrk="1" latinLnBrk="0" hangingPunct="1">
        <a:defRPr sz="1837" kern="1200">
          <a:solidFill>
            <a:schemeClr val="tx1"/>
          </a:solidFill>
          <a:latin typeface="+mn-lt"/>
          <a:ea typeface="+mn-ea"/>
          <a:cs typeface="+mn-cs"/>
        </a:defRPr>
      </a:lvl7pPr>
      <a:lvl8pPr marL="3265022" algn="l" defTabSz="932863" rtl="0" eaLnBrk="1" latinLnBrk="0" hangingPunct="1">
        <a:defRPr sz="1837" kern="1200">
          <a:solidFill>
            <a:schemeClr val="tx1"/>
          </a:solidFill>
          <a:latin typeface="+mn-lt"/>
          <a:ea typeface="+mn-ea"/>
          <a:cs typeface="+mn-cs"/>
        </a:defRPr>
      </a:lvl8pPr>
      <a:lvl9pPr marL="3731453" algn="l" defTabSz="932863" rtl="0" eaLnBrk="1" latinLnBrk="0" hangingPunct="1">
        <a:defRPr sz="1837"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95">
          <p15:clr>
            <a:srgbClr val="F26B43"/>
          </p15:clr>
        </p15:guide>
        <p15:guide id="2" pos="282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p:cNvCxnSpPr/>
          <p:nvPr userDrawn="1"/>
        </p:nvCxnSpPr>
        <p:spPr>
          <a:xfrm>
            <a:off x="300636" y="5951316"/>
            <a:ext cx="11626593" cy="20638"/>
          </a:xfrm>
          <a:prstGeom prst="line">
            <a:avLst/>
          </a:prstGeom>
          <a:noFill/>
          <a:ln w="15875" cap="flat" cmpd="sng" algn="ctr">
            <a:solidFill>
              <a:srgbClr val="000000"/>
            </a:solidFill>
            <a:prstDash val="solid"/>
            <a:miter lim="800000"/>
          </a:ln>
          <a:effectLst/>
        </p:spPr>
      </p:cxnSp>
      <p:pic>
        <p:nvPicPr>
          <p:cNvPr id="10" name="Picture 6"/>
          <p:cNvPicPr>
            <a:picLocks noChangeAspect="1"/>
          </p:cNvPicPr>
          <p:nvPr userDrawn="1"/>
        </p:nvPicPr>
        <p:blipFill>
          <a:blip r:embed="rId4" cstate="print">
            <a:extLst>
              <a:ext uri="{28A0092B-C50C-407E-A947-70E740481C1C}">
                <a14:useLocalDpi xmlns:a14="http://schemas.microsoft.com/office/drawing/2010/main" val="0"/>
              </a:ext>
            </a:extLst>
          </a:blip>
          <a:srcRect r="80313"/>
          <a:stretch>
            <a:fillRect/>
          </a:stretch>
        </p:blipFill>
        <p:spPr bwMode="auto">
          <a:xfrm>
            <a:off x="106326" y="6053138"/>
            <a:ext cx="1800225"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Desktop Guy's and St Thomas' RGB BLUE (300ppi)"/>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1261" r="-35703" b="-18953"/>
          <a:stretch>
            <a:fillRect/>
          </a:stretch>
        </p:blipFill>
        <p:spPr bwMode="auto">
          <a:xfrm>
            <a:off x="10537900" y="5971954"/>
            <a:ext cx="2051050" cy="8382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5"/>
          <p:cNvSpPr>
            <a:spLocks noGrp="1"/>
          </p:cNvSpPr>
          <p:nvPr>
            <p:ph type="sldNum" sz="quarter" idx="4"/>
          </p:nvPr>
        </p:nvSpPr>
        <p:spPr>
          <a:xfrm>
            <a:off x="5630674" y="6251236"/>
            <a:ext cx="527381" cy="360040"/>
          </a:xfrm>
          <a:prstGeom prst="rect">
            <a:avLst/>
          </a:prstGeom>
        </p:spPr>
        <p:txBody>
          <a:bodyPr/>
          <a:lstStyle>
            <a:lvl1pPr>
              <a:defRPr sz="1200">
                <a:solidFill>
                  <a:schemeClr val="accent1"/>
                </a:solidFill>
              </a:defRPr>
            </a:lvl1pPr>
          </a:lstStyle>
          <a:p>
            <a:pPr defTabSz="457200"/>
            <a:fld id="{678887E8-0E34-4A1C-8C16-3AB704763284}" type="slidenum">
              <a:rPr lang="en-GB" altLang="en-US" smtClean="0"/>
              <a:pPr defTabSz="457200"/>
              <a:t>‹#›</a:t>
            </a:fld>
            <a:endParaRPr lang="en-GB" altLang="en-US"/>
          </a:p>
        </p:txBody>
      </p:sp>
    </p:spTree>
    <p:extLst>
      <p:ext uri="{BB962C8B-B14F-4D97-AF65-F5344CB8AC3E}">
        <p14:creationId xmlns:p14="http://schemas.microsoft.com/office/powerpoint/2010/main" val="3333523850"/>
      </p:ext>
    </p:extLst>
  </p:cSld>
  <p:clrMap bg1="lt1" tx1="dk1" bg2="lt2" tx2="dk2" accent1="accent1" accent2="accent2" accent3="accent3" accent4="accent4" accent5="accent5" accent6="accent6" hlink="hlink" folHlink="folHlink"/>
  <p:sldLayoutIdLst>
    <p:sldLayoutId id="2147483674" r:id="rId1"/>
    <p:sldLayoutId id="2147483675"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ngland.nhs.uk/mids-east/wp-content/uploads/sites/7/2014/10/bus-cas-five-cas-mod-guide.pdf" TargetMode="External"/><Relationship Id="rId2" Type="http://schemas.openxmlformats.org/officeDocument/2006/relationships/hyperlink" Target="http://gti/services/investment-portfolio-board/investment-portfolio-board/business-case-templates.aspx" TargetMode="External"/><Relationship Id="rId1" Type="http://schemas.openxmlformats.org/officeDocument/2006/relationships/slideLayout" Target="../slideLayouts/slideLayout2.xml"/><Relationship Id="rId4" Type="http://schemas.openxmlformats.org/officeDocument/2006/relationships/hyperlink" Target="https://assets.publishing.service.gov.uk/media/5fb25b608fa8f55df27c18a8/Project_Business_Case_2018__International_.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A2867-E4B3-4B22-A93C-ED4BC631EFFE}"/>
              </a:ext>
            </a:extLst>
          </p:cNvPr>
          <p:cNvSpPr>
            <a:spLocks noGrp="1"/>
          </p:cNvSpPr>
          <p:nvPr>
            <p:ph type="ctrTitle"/>
          </p:nvPr>
        </p:nvSpPr>
        <p:spPr/>
        <p:txBody>
          <a:bodyPr>
            <a:normAutofit/>
          </a:bodyPr>
          <a:lstStyle/>
          <a:p>
            <a:r>
              <a:rPr lang="en-GB" sz="7200" dirty="0">
                <a:solidFill>
                  <a:srgbClr val="0070C0"/>
                </a:solidFill>
              </a:rPr>
              <a:t>Lunch and Learn – Business Cases</a:t>
            </a:r>
          </a:p>
        </p:txBody>
      </p:sp>
    </p:spTree>
    <p:extLst>
      <p:ext uri="{BB962C8B-B14F-4D97-AF65-F5344CB8AC3E}">
        <p14:creationId xmlns:p14="http://schemas.microsoft.com/office/powerpoint/2010/main" val="1384034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AAF21-B662-49D2-845B-B9EAA2CC4E4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Business Cases and links to Root Cause analysis</a:t>
            </a:r>
          </a:p>
        </p:txBody>
      </p:sp>
      <p:sp>
        <p:nvSpPr>
          <p:cNvPr id="3" name="Content Placeholder 2">
            <a:extLst>
              <a:ext uri="{FF2B5EF4-FFF2-40B4-BE49-F238E27FC236}">
                <a16:creationId xmlns:a16="http://schemas.microsoft.com/office/drawing/2014/main" id="{2C459C3F-11BE-470F-A37B-3357FDE82470}"/>
              </a:ext>
            </a:extLst>
          </p:cNvPr>
          <p:cNvSpPr>
            <a:spLocks noGrp="1"/>
          </p:cNvSpPr>
          <p:nvPr>
            <p:ph idx="1"/>
          </p:nvPr>
        </p:nvSpPr>
        <p:spPr/>
        <p:txBody>
          <a:bodyPr>
            <a:normAutofit fontScale="92500" lnSpcReduction="10000"/>
          </a:bodyPr>
          <a:lstStyle/>
          <a:p>
            <a:pPr fontAlgn="t"/>
            <a:r>
              <a:rPr lang="en-GB" dirty="0"/>
              <a:t>In order to produce a robust and clear business case, the project needs a clear understanding of the existing arrangements and its related problems and opportunities</a:t>
            </a:r>
          </a:p>
          <a:p>
            <a:pPr fontAlgn="t"/>
            <a:r>
              <a:rPr lang="en-GB" dirty="0"/>
              <a:t>A key component (if not, THE key component) is to quantify “Where do things stand now?”</a:t>
            </a:r>
          </a:p>
          <a:p>
            <a:pPr marL="0" indent="0" fontAlgn="t">
              <a:buNone/>
            </a:pPr>
            <a:endParaRPr lang="en-GB" dirty="0"/>
          </a:p>
          <a:p>
            <a:pPr marL="0" indent="0" fontAlgn="t">
              <a:buNone/>
            </a:pPr>
            <a:r>
              <a:rPr lang="en-GB" dirty="0" err="1"/>
              <a:t>i</a:t>
            </a:r>
            <a:r>
              <a:rPr lang="en-GB" dirty="0"/>
              <a:t>) What is happening now vs. what you want or needs to be happening?</a:t>
            </a:r>
          </a:p>
          <a:p>
            <a:pPr marL="0" indent="0" fontAlgn="t">
              <a:buNone/>
            </a:pPr>
            <a:r>
              <a:rPr lang="en-GB" dirty="0"/>
              <a:t>ii) What facts or data indicate there is a problem?</a:t>
            </a:r>
          </a:p>
          <a:p>
            <a:pPr marL="0" indent="0">
              <a:buNone/>
            </a:pPr>
            <a:r>
              <a:rPr lang="en-GB" dirty="0"/>
              <a:t>iii) Why do they exist? </a:t>
            </a:r>
          </a:p>
          <a:p>
            <a:pPr marL="0" indent="0">
              <a:buNone/>
            </a:pPr>
            <a:r>
              <a:rPr lang="en-GB" dirty="0"/>
              <a:t>iv) What is (are) their cause(s)?</a:t>
            </a:r>
          </a:p>
          <a:p>
            <a:endParaRPr lang="en-GB" dirty="0"/>
          </a:p>
        </p:txBody>
      </p:sp>
    </p:spTree>
    <p:extLst>
      <p:ext uri="{BB962C8B-B14F-4D97-AF65-F5344CB8AC3E}">
        <p14:creationId xmlns:p14="http://schemas.microsoft.com/office/powerpoint/2010/main" val="3233930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82B475-E6F4-4CD9-8A1D-7AED7A75C1CE}"/>
              </a:ext>
            </a:extLst>
          </p:cNvPr>
          <p:cNvPicPr>
            <a:picLocks noChangeAspect="1"/>
          </p:cNvPicPr>
          <p:nvPr/>
        </p:nvPicPr>
        <p:blipFill>
          <a:blip r:embed="rId2"/>
          <a:stretch>
            <a:fillRect/>
          </a:stretch>
        </p:blipFill>
        <p:spPr>
          <a:xfrm>
            <a:off x="707010" y="1709533"/>
            <a:ext cx="4976346" cy="4479163"/>
          </a:xfrm>
          <a:prstGeom prst="rect">
            <a:avLst/>
          </a:prstGeom>
        </p:spPr>
      </p:pic>
      <p:sp>
        <p:nvSpPr>
          <p:cNvPr id="5" name="Title 1">
            <a:extLst>
              <a:ext uri="{FF2B5EF4-FFF2-40B4-BE49-F238E27FC236}">
                <a16:creationId xmlns:a16="http://schemas.microsoft.com/office/drawing/2014/main" id="{C0EE5B99-98AD-4F6A-B84F-4CC9777792C3}"/>
              </a:ext>
            </a:extLst>
          </p:cNvPr>
          <p:cNvSpPr>
            <a:spLocks noGrp="1"/>
          </p:cNvSpPr>
          <p:nvPr>
            <p:ph type="title"/>
          </p:nvPr>
        </p:nvSpPr>
        <p:spPr>
          <a:xfrm>
            <a:off x="707010" y="383970"/>
            <a:ext cx="10515600" cy="1325563"/>
          </a:xfrm>
        </p:spPr>
        <p:txBody>
          <a:bodyPr>
            <a:normAutofit/>
          </a:bodyPr>
          <a:lstStyle/>
          <a:p>
            <a:r>
              <a:rPr lang="en-GB" sz="3600" b="1" dirty="0">
                <a:solidFill>
                  <a:srgbClr val="0070C0"/>
                </a:solidFill>
              </a:rPr>
              <a:t>Root Cause Analysis - Real Life Example</a:t>
            </a:r>
          </a:p>
        </p:txBody>
      </p:sp>
      <p:sp>
        <p:nvSpPr>
          <p:cNvPr id="6" name="Rectangle 5">
            <a:extLst>
              <a:ext uri="{FF2B5EF4-FFF2-40B4-BE49-F238E27FC236}">
                <a16:creationId xmlns:a16="http://schemas.microsoft.com/office/drawing/2014/main" id="{0190C73F-EA17-4177-8E79-5A941F09C946}"/>
              </a:ext>
            </a:extLst>
          </p:cNvPr>
          <p:cNvSpPr/>
          <p:nvPr/>
        </p:nvSpPr>
        <p:spPr>
          <a:xfrm>
            <a:off x="6096000" y="1605395"/>
            <a:ext cx="5876041" cy="5324535"/>
          </a:xfrm>
          <a:prstGeom prst="rect">
            <a:avLst/>
          </a:prstGeom>
        </p:spPr>
        <p:txBody>
          <a:bodyPr wrap="square">
            <a:spAutoFit/>
          </a:bodyPr>
          <a:lstStyle/>
          <a:p>
            <a:r>
              <a:rPr lang="en-GB" dirty="0"/>
              <a:t>A famous example of why Root Cause Analysis is so important. In May 1990, a 50 lb. block of marble fell from the top of a column in the Jefferson memorial. Professional consultants were brought in by the National Park Service to investigate why.</a:t>
            </a:r>
          </a:p>
          <a:p>
            <a:endParaRPr lang="en-GB" sz="1600" dirty="0"/>
          </a:p>
          <a:p>
            <a:r>
              <a:rPr lang="en-GB" dirty="0"/>
              <a:t>Some of the story may have been slightly exaggerated but it was true that the overall cleaning process was found to be a significant issue in the erosion and it is an accepted fact the light attracts gnats and midges which were eaten by spiders. </a:t>
            </a:r>
          </a:p>
          <a:p>
            <a:endParaRPr lang="en-GB" dirty="0"/>
          </a:p>
          <a:p>
            <a:r>
              <a:rPr lang="en-GB" dirty="0"/>
              <a:t>The initial 6 week pilot program during which the lights around the memorials were turned on one hour after sunset on Mondays, Wednesdays and Fridays resulted in an 85% reduction in midge infestation &amp; 50% less cleaning time. </a:t>
            </a:r>
          </a:p>
          <a:p>
            <a:endParaRPr lang="en-GB" dirty="0"/>
          </a:p>
          <a:p>
            <a:r>
              <a:rPr lang="en-GB" dirty="0"/>
              <a:t>The point: Understanding of the root causes of our problems can yield simpler, more effective, and less costly solutions.</a:t>
            </a:r>
          </a:p>
          <a:p>
            <a:endParaRPr lang="en-GB" dirty="0"/>
          </a:p>
        </p:txBody>
      </p:sp>
    </p:spTree>
    <p:extLst>
      <p:ext uri="{BB962C8B-B14F-4D97-AF65-F5344CB8AC3E}">
        <p14:creationId xmlns:p14="http://schemas.microsoft.com/office/powerpoint/2010/main" val="715558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ED4CB-90D6-4883-A80C-EE37E9CEB987}"/>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Importance of Root Cause Analysis </a:t>
            </a:r>
          </a:p>
        </p:txBody>
      </p:sp>
      <p:sp>
        <p:nvSpPr>
          <p:cNvPr id="5" name="Rectangle 4">
            <a:extLst>
              <a:ext uri="{FF2B5EF4-FFF2-40B4-BE49-F238E27FC236}">
                <a16:creationId xmlns:a16="http://schemas.microsoft.com/office/drawing/2014/main" id="{30240BDD-7965-4961-AF55-72195249322F}"/>
              </a:ext>
            </a:extLst>
          </p:cNvPr>
          <p:cNvSpPr/>
          <p:nvPr/>
        </p:nvSpPr>
        <p:spPr bwMode="gray">
          <a:xfrm>
            <a:off x="838200" y="2050184"/>
            <a:ext cx="1687412" cy="2355133"/>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428" b="1" dirty="0">
                <a:solidFill>
                  <a:srgbClr val="000000"/>
                </a:solidFill>
                <a:latin typeface="Arial"/>
              </a:rPr>
              <a:t>Problem </a:t>
            </a:r>
          </a:p>
          <a:p>
            <a:pPr algn="ctr" defTabSz="932962" fontAlgn="base">
              <a:spcBef>
                <a:spcPct val="0"/>
              </a:spcBef>
              <a:spcAft>
                <a:spcPct val="0"/>
              </a:spcAft>
              <a:defRPr/>
            </a:pPr>
            <a:r>
              <a:rPr lang="en-GB" sz="1428" dirty="0">
                <a:solidFill>
                  <a:srgbClr val="000000"/>
                </a:solidFill>
                <a:latin typeface="Arial"/>
              </a:rPr>
              <a:t>We don’t have enough Acute medical beds</a:t>
            </a:r>
          </a:p>
        </p:txBody>
      </p:sp>
      <p:sp>
        <p:nvSpPr>
          <p:cNvPr id="6" name="Rectangle 5">
            <a:extLst>
              <a:ext uri="{FF2B5EF4-FFF2-40B4-BE49-F238E27FC236}">
                <a16:creationId xmlns:a16="http://schemas.microsoft.com/office/drawing/2014/main" id="{078E3101-3FA6-4D45-BFC6-7191C1A51F0E}"/>
              </a:ext>
            </a:extLst>
          </p:cNvPr>
          <p:cNvSpPr/>
          <p:nvPr/>
        </p:nvSpPr>
        <p:spPr bwMode="gray">
          <a:xfrm>
            <a:off x="4389639" y="2050184"/>
            <a:ext cx="2166810" cy="2355133"/>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428" b="1" dirty="0">
                <a:solidFill>
                  <a:srgbClr val="000000"/>
                </a:solidFill>
                <a:latin typeface="Arial"/>
              </a:rPr>
              <a:t>Solution</a:t>
            </a:r>
          </a:p>
          <a:p>
            <a:pPr algn="ctr" defTabSz="932962" fontAlgn="base">
              <a:spcBef>
                <a:spcPct val="0"/>
              </a:spcBef>
              <a:spcAft>
                <a:spcPct val="0"/>
              </a:spcAft>
              <a:defRPr/>
            </a:pPr>
            <a:r>
              <a:rPr lang="en-GB" sz="1428" dirty="0">
                <a:solidFill>
                  <a:srgbClr val="000000"/>
                </a:solidFill>
                <a:latin typeface="Arial"/>
              </a:rPr>
              <a:t>Build / Refit 3 x new acute medical wards and increase staffing appropriately using existing ward staffing mix.</a:t>
            </a:r>
          </a:p>
        </p:txBody>
      </p:sp>
      <p:sp>
        <p:nvSpPr>
          <p:cNvPr id="7" name="Isosceles Triangle 6">
            <a:extLst>
              <a:ext uri="{FF2B5EF4-FFF2-40B4-BE49-F238E27FC236}">
                <a16:creationId xmlns:a16="http://schemas.microsoft.com/office/drawing/2014/main" id="{D0BC78B9-CB96-4649-AECC-131B833C0C2D}"/>
              </a:ext>
            </a:extLst>
          </p:cNvPr>
          <p:cNvSpPr/>
          <p:nvPr/>
        </p:nvSpPr>
        <p:spPr bwMode="gray">
          <a:xfrm rot="5400000">
            <a:off x="2751402" y="2732925"/>
            <a:ext cx="1611312" cy="989650"/>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025" tIns="45515" rIns="91025" bIns="45515" anchor="ctr"/>
          <a:lstStyle/>
          <a:p>
            <a:pPr algn="ctr" defTabSz="932962" fontAlgn="base">
              <a:spcBef>
                <a:spcPct val="0"/>
              </a:spcBef>
              <a:spcAft>
                <a:spcPct val="0"/>
              </a:spcAft>
              <a:defRPr/>
            </a:pPr>
            <a:endParaRPr lang="en-GB" sz="1428" dirty="0">
              <a:solidFill>
                <a:srgbClr val="FFFFFF"/>
              </a:solidFill>
              <a:latin typeface="Arial"/>
            </a:endParaRPr>
          </a:p>
        </p:txBody>
      </p:sp>
      <p:sp>
        <p:nvSpPr>
          <p:cNvPr id="8" name="Isosceles Triangle 7">
            <a:extLst>
              <a:ext uri="{FF2B5EF4-FFF2-40B4-BE49-F238E27FC236}">
                <a16:creationId xmlns:a16="http://schemas.microsoft.com/office/drawing/2014/main" id="{B3D316BA-A524-4EC2-BE06-4CDA95DCC3D5}"/>
              </a:ext>
            </a:extLst>
          </p:cNvPr>
          <p:cNvSpPr/>
          <p:nvPr/>
        </p:nvSpPr>
        <p:spPr bwMode="gray">
          <a:xfrm rot="5400000">
            <a:off x="6729182" y="2809824"/>
            <a:ext cx="1611312" cy="989650"/>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025" tIns="45515" rIns="91025" bIns="45515" anchor="ctr"/>
          <a:lstStyle/>
          <a:p>
            <a:pPr algn="ctr" defTabSz="932962" fontAlgn="base">
              <a:spcBef>
                <a:spcPct val="0"/>
              </a:spcBef>
              <a:spcAft>
                <a:spcPct val="0"/>
              </a:spcAft>
              <a:defRPr/>
            </a:pPr>
            <a:endParaRPr lang="en-GB" sz="1428" dirty="0">
              <a:solidFill>
                <a:srgbClr val="FFFFFF"/>
              </a:solidFill>
              <a:latin typeface="Arial"/>
            </a:endParaRPr>
          </a:p>
        </p:txBody>
      </p:sp>
      <p:sp>
        <p:nvSpPr>
          <p:cNvPr id="9" name="Rectangle 8">
            <a:extLst>
              <a:ext uri="{FF2B5EF4-FFF2-40B4-BE49-F238E27FC236}">
                <a16:creationId xmlns:a16="http://schemas.microsoft.com/office/drawing/2014/main" id="{A71413F2-9EF6-4D8E-9B3F-732A594F23A8}"/>
              </a:ext>
            </a:extLst>
          </p:cNvPr>
          <p:cNvSpPr/>
          <p:nvPr/>
        </p:nvSpPr>
        <p:spPr bwMode="gray">
          <a:xfrm>
            <a:off x="8420476" y="2050183"/>
            <a:ext cx="2166810" cy="2355133"/>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428" b="1" dirty="0">
                <a:solidFill>
                  <a:srgbClr val="000000"/>
                </a:solidFill>
                <a:latin typeface="Arial"/>
              </a:rPr>
              <a:t>Improved KPI</a:t>
            </a:r>
          </a:p>
          <a:p>
            <a:pPr algn="ctr" defTabSz="932962" fontAlgn="base">
              <a:spcBef>
                <a:spcPct val="0"/>
              </a:spcBef>
              <a:spcAft>
                <a:spcPct val="0"/>
              </a:spcAft>
              <a:defRPr/>
            </a:pPr>
            <a:r>
              <a:rPr lang="en-GB" sz="1428" dirty="0">
                <a:solidFill>
                  <a:srgbClr val="000000"/>
                </a:solidFill>
                <a:latin typeface="Arial"/>
              </a:rPr>
              <a:t>Reduction in bed utilisation</a:t>
            </a:r>
          </a:p>
          <a:p>
            <a:pPr algn="ctr" defTabSz="932962" fontAlgn="base">
              <a:spcBef>
                <a:spcPct val="0"/>
              </a:spcBef>
              <a:spcAft>
                <a:spcPct val="0"/>
              </a:spcAft>
              <a:defRPr/>
            </a:pPr>
            <a:r>
              <a:rPr lang="en-GB" sz="1428" dirty="0">
                <a:solidFill>
                  <a:srgbClr val="000000"/>
                </a:solidFill>
                <a:latin typeface="Arial"/>
              </a:rPr>
              <a:t>A&amp;E target improvement</a:t>
            </a:r>
          </a:p>
        </p:txBody>
      </p:sp>
      <p:sp>
        <p:nvSpPr>
          <p:cNvPr id="10" name="TextBox 9">
            <a:extLst>
              <a:ext uri="{FF2B5EF4-FFF2-40B4-BE49-F238E27FC236}">
                <a16:creationId xmlns:a16="http://schemas.microsoft.com/office/drawing/2014/main" id="{D63D8779-8667-423D-84E8-5A6D9CFA9AFC}"/>
              </a:ext>
            </a:extLst>
          </p:cNvPr>
          <p:cNvSpPr txBox="1">
            <a:spLocks noChangeArrowheads="1"/>
          </p:cNvSpPr>
          <p:nvPr/>
        </p:nvSpPr>
        <p:spPr bwMode="gray">
          <a:xfrm>
            <a:off x="3987232" y="4605325"/>
            <a:ext cx="2971624" cy="751138"/>
          </a:xfrm>
          <a:prstGeom prst="rect">
            <a:avLst/>
          </a:prstGeom>
          <a:noFill/>
          <a:ln w="9525">
            <a:noFill/>
            <a:miter lim="800000"/>
            <a:headEnd/>
            <a:tailEnd/>
          </a:ln>
        </p:spPr>
        <p:txBody>
          <a:bodyPr lIns="91025" tIns="45515" rIns="91025" bIns="45515">
            <a:spAutoFit/>
          </a:bodyPr>
          <a:lstStyle/>
          <a:p>
            <a:pPr algn="ctr" defTabSz="932962" fontAlgn="base">
              <a:spcBef>
                <a:spcPct val="0"/>
              </a:spcBef>
              <a:spcAft>
                <a:spcPct val="0"/>
              </a:spcAft>
            </a:pPr>
            <a:r>
              <a:rPr lang="en-GB" sz="1428" i="1" dirty="0">
                <a:solidFill>
                  <a:srgbClr val="0279C3"/>
                </a:solidFill>
                <a:latin typeface="Arial" charset="0"/>
              </a:rPr>
              <a:t>Business Case agreed</a:t>
            </a:r>
          </a:p>
          <a:p>
            <a:pPr algn="ctr" defTabSz="932962" fontAlgn="base">
              <a:spcBef>
                <a:spcPct val="0"/>
              </a:spcBef>
              <a:spcAft>
                <a:spcPct val="0"/>
              </a:spcAft>
            </a:pPr>
            <a:r>
              <a:rPr lang="en-GB" sz="1428" i="1" dirty="0">
                <a:solidFill>
                  <a:srgbClr val="0279C3"/>
                </a:solidFill>
                <a:latin typeface="Arial" charset="0"/>
              </a:rPr>
              <a:t>Capital cost - £25m</a:t>
            </a:r>
          </a:p>
          <a:p>
            <a:pPr algn="ctr" defTabSz="932962" fontAlgn="base">
              <a:spcBef>
                <a:spcPct val="0"/>
              </a:spcBef>
              <a:spcAft>
                <a:spcPct val="0"/>
              </a:spcAft>
            </a:pPr>
            <a:r>
              <a:rPr lang="en-GB" sz="1428" i="1" dirty="0">
                <a:solidFill>
                  <a:srgbClr val="0279C3"/>
                </a:solidFill>
                <a:latin typeface="Arial" charset="0"/>
              </a:rPr>
              <a:t>Revenue cost - £2m pa</a:t>
            </a:r>
          </a:p>
        </p:txBody>
      </p:sp>
    </p:spTree>
    <p:extLst>
      <p:ext uri="{BB962C8B-B14F-4D97-AF65-F5344CB8AC3E}">
        <p14:creationId xmlns:p14="http://schemas.microsoft.com/office/powerpoint/2010/main" val="1729177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1D53E8-3333-4D31-9A39-C671756C071F}"/>
              </a:ext>
            </a:extLst>
          </p:cNvPr>
          <p:cNvSpPr txBox="1">
            <a:spLocks noChangeArrowheads="1"/>
          </p:cNvSpPr>
          <p:nvPr/>
        </p:nvSpPr>
        <p:spPr bwMode="gray">
          <a:xfrm>
            <a:off x="781093" y="4341171"/>
            <a:ext cx="10618231" cy="1353922"/>
          </a:xfrm>
          <a:prstGeom prst="rect">
            <a:avLst/>
          </a:prstGeom>
          <a:noFill/>
          <a:ln w="9525">
            <a:noFill/>
            <a:miter lim="800000"/>
            <a:headEnd/>
            <a:tailEnd/>
          </a:ln>
        </p:spPr>
        <p:txBody>
          <a:bodyPr wrap="square" lIns="53937" tIns="35960" rIns="35960" bIns="35960">
            <a:spAutoFit/>
          </a:bodyPr>
          <a:lstStyle/>
          <a:p>
            <a:pPr marL="271810" indent="-271810" defTabSz="932962" fontAlgn="base">
              <a:spcBef>
                <a:spcPct val="0"/>
              </a:spcBef>
              <a:spcAft>
                <a:spcPct val="0"/>
              </a:spcAft>
              <a:buClr>
                <a:srgbClr val="0279C3"/>
              </a:buClr>
              <a:buFont typeface="Wingdings" pitchFamily="2" charset="2"/>
              <a:buChar char="§"/>
            </a:pPr>
            <a:r>
              <a:rPr lang="en-GB" sz="1632" dirty="0">
                <a:solidFill>
                  <a:srgbClr val="000000"/>
                </a:solidFill>
                <a:latin typeface="Arial" charset="0"/>
              </a:rPr>
              <a:t>Cause is not the same as Effect</a:t>
            </a:r>
          </a:p>
          <a:p>
            <a:pPr marL="271810" indent="-271810" defTabSz="932962" fontAlgn="base">
              <a:spcBef>
                <a:spcPct val="0"/>
              </a:spcBef>
              <a:spcAft>
                <a:spcPct val="0"/>
              </a:spcAft>
              <a:buClr>
                <a:srgbClr val="0279C3"/>
              </a:buClr>
              <a:buFont typeface="Wingdings" pitchFamily="2" charset="2"/>
              <a:buChar char="§"/>
            </a:pPr>
            <a:r>
              <a:rPr lang="en-GB" sz="1632" dirty="0">
                <a:solidFill>
                  <a:srgbClr val="000000"/>
                </a:solidFill>
                <a:latin typeface="Arial" charset="0"/>
              </a:rPr>
              <a:t>It is important to tackle the </a:t>
            </a:r>
            <a:r>
              <a:rPr lang="en-GB" sz="1632" b="1" i="1" dirty="0">
                <a:solidFill>
                  <a:srgbClr val="000000"/>
                </a:solidFill>
                <a:latin typeface="Arial" charset="0"/>
              </a:rPr>
              <a:t>root cause </a:t>
            </a:r>
            <a:r>
              <a:rPr lang="en-GB" sz="1632" dirty="0">
                <a:solidFill>
                  <a:srgbClr val="000000"/>
                </a:solidFill>
                <a:latin typeface="Arial" charset="0"/>
              </a:rPr>
              <a:t>of a problem in order to solve it – tackling the effects is just like treating the symptoms</a:t>
            </a:r>
          </a:p>
          <a:p>
            <a:pPr marL="271810" indent="-271810" defTabSz="932962" fontAlgn="base">
              <a:spcBef>
                <a:spcPct val="0"/>
              </a:spcBef>
              <a:spcAft>
                <a:spcPct val="0"/>
              </a:spcAft>
              <a:buClr>
                <a:srgbClr val="0279C3"/>
              </a:buClr>
              <a:buFont typeface="Wingdings" pitchFamily="2" charset="2"/>
              <a:buChar char="§"/>
            </a:pPr>
            <a:r>
              <a:rPr lang="en-GB" sz="1632" dirty="0">
                <a:solidFill>
                  <a:srgbClr val="000000"/>
                </a:solidFill>
                <a:latin typeface="Arial" charset="0"/>
              </a:rPr>
              <a:t>A fixated view on fixing the ‘symptom’ may solve today’s problem, but it’s at best a short term solution</a:t>
            </a:r>
          </a:p>
          <a:p>
            <a:pPr marL="271810" indent="-271810" defTabSz="932962" fontAlgn="base">
              <a:spcBef>
                <a:spcPct val="0"/>
              </a:spcBef>
              <a:spcAft>
                <a:spcPct val="0"/>
              </a:spcAft>
              <a:buClr>
                <a:srgbClr val="0279C3"/>
              </a:buClr>
              <a:buFont typeface="Wingdings" pitchFamily="2" charset="2"/>
              <a:buChar char="§"/>
            </a:pPr>
            <a:r>
              <a:rPr lang="en-GB" sz="1632" dirty="0">
                <a:solidFill>
                  <a:srgbClr val="000000"/>
                </a:solidFill>
                <a:latin typeface="Arial" charset="0"/>
              </a:rPr>
              <a:t>Tackling the root cause will have the most impact on your KPIs in the long term</a:t>
            </a:r>
          </a:p>
        </p:txBody>
      </p:sp>
      <p:sp>
        <p:nvSpPr>
          <p:cNvPr id="5" name="Rectangle 4">
            <a:extLst>
              <a:ext uri="{FF2B5EF4-FFF2-40B4-BE49-F238E27FC236}">
                <a16:creationId xmlns:a16="http://schemas.microsoft.com/office/drawing/2014/main" id="{661AF71A-620C-4DF5-A105-55A7B5937EA1}"/>
              </a:ext>
            </a:extLst>
          </p:cNvPr>
          <p:cNvSpPr/>
          <p:nvPr/>
        </p:nvSpPr>
        <p:spPr bwMode="gray">
          <a:xfrm>
            <a:off x="4866627" y="1362554"/>
            <a:ext cx="2114280" cy="2219403"/>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200" b="1" dirty="0">
                <a:solidFill>
                  <a:srgbClr val="000000"/>
                </a:solidFill>
                <a:latin typeface="Arial"/>
              </a:rPr>
              <a:t>Root Causes</a:t>
            </a:r>
          </a:p>
          <a:p>
            <a:pPr marL="271810" indent="-271810" defTabSz="932962" fontAlgn="base">
              <a:spcBef>
                <a:spcPct val="0"/>
              </a:spcBef>
              <a:spcAft>
                <a:spcPct val="0"/>
              </a:spcAft>
              <a:buClr>
                <a:srgbClr val="A3D8F0"/>
              </a:buClr>
              <a:buFont typeface="Wingdings" pitchFamily="2" charset="2"/>
              <a:buChar char="§"/>
              <a:defRPr/>
            </a:pPr>
            <a:r>
              <a:rPr lang="en-GB" sz="1200" dirty="0">
                <a:solidFill>
                  <a:srgbClr val="000000"/>
                </a:solidFill>
                <a:latin typeface="Arial"/>
              </a:rPr>
              <a:t>Infrequent consultant ward rounds</a:t>
            </a:r>
          </a:p>
          <a:p>
            <a:pPr marL="271810" indent="-271810" defTabSz="932962" fontAlgn="base">
              <a:spcBef>
                <a:spcPct val="0"/>
              </a:spcBef>
              <a:spcAft>
                <a:spcPct val="0"/>
              </a:spcAft>
              <a:buClr>
                <a:srgbClr val="A3D8F0"/>
              </a:buClr>
              <a:buFont typeface="Wingdings" pitchFamily="2" charset="2"/>
              <a:buChar char="§"/>
              <a:defRPr/>
            </a:pPr>
            <a:r>
              <a:rPr lang="en-GB" sz="1200" dirty="0">
                <a:solidFill>
                  <a:srgbClr val="000000"/>
                </a:solidFill>
                <a:latin typeface="Arial"/>
              </a:rPr>
              <a:t>Communication between ward and social care</a:t>
            </a:r>
          </a:p>
          <a:p>
            <a:pPr marL="271810" indent="-271810" defTabSz="932962" fontAlgn="base">
              <a:spcBef>
                <a:spcPct val="0"/>
              </a:spcBef>
              <a:spcAft>
                <a:spcPct val="0"/>
              </a:spcAft>
              <a:buClr>
                <a:srgbClr val="A3D8F0"/>
              </a:buClr>
              <a:buFont typeface="Wingdings" pitchFamily="2" charset="2"/>
              <a:buChar char="§"/>
              <a:defRPr/>
            </a:pPr>
            <a:r>
              <a:rPr lang="en-GB" sz="1200" dirty="0">
                <a:solidFill>
                  <a:srgbClr val="000000"/>
                </a:solidFill>
                <a:latin typeface="Arial"/>
              </a:rPr>
              <a:t>Therapy not administered early enough</a:t>
            </a:r>
          </a:p>
          <a:p>
            <a:pPr marL="271810" indent="-271810" defTabSz="932962" fontAlgn="base">
              <a:spcBef>
                <a:spcPct val="0"/>
              </a:spcBef>
              <a:spcAft>
                <a:spcPct val="0"/>
              </a:spcAft>
              <a:buClr>
                <a:srgbClr val="A3D8F0"/>
              </a:buClr>
              <a:buFont typeface="Wingdings" pitchFamily="2" charset="2"/>
              <a:buChar char="§"/>
              <a:defRPr/>
            </a:pPr>
            <a:r>
              <a:rPr lang="en-GB" sz="1200" dirty="0">
                <a:solidFill>
                  <a:srgbClr val="000000"/>
                </a:solidFill>
                <a:latin typeface="Arial"/>
              </a:rPr>
              <a:t>Duplication of assessments and discharge checklists</a:t>
            </a:r>
          </a:p>
        </p:txBody>
      </p:sp>
      <p:sp>
        <p:nvSpPr>
          <p:cNvPr id="6" name="Rectangle 5">
            <a:extLst>
              <a:ext uri="{FF2B5EF4-FFF2-40B4-BE49-F238E27FC236}">
                <a16:creationId xmlns:a16="http://schemas.microsoft.com/office/drawing/2014/main" id="{1AF1BFFA-56C4-41B6-AA89-80B5BB6E3BB9}"/>
              </a:ext>
            </a:extLst>
          </p:cNvPr>
          <p:cNvSpPr/>
          <p:nvPr/>
        </p:nvSpPr>
        <p:spPr bwMode="gray">
          <a:xfrm>
            <a:off x="9578217" y="1361485"/>
            <a:ext cx="1821108" cy="2209666"/>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200" b="1" dirty="0">
                <a:solidFill>
                  <a:srgbClr val="000000"/>
                </a:solidFill>
                <a:latin typeface="Arial"/>
              </a:rPr>
              <a:t>Improved KPI</a:t>
            </a:r>
          </a:p>
          <a:p>
            <a:pPr algn="ctr" defTabSz="932962" fontAlgn="base">
              <a:spcBef>
                <a:spcPct val="0"/>
              </a:spcBef>
              <a:spcAft>
                <a:spcPct val="0"/>
              </a:spcAft>
              <a:defRPr/>
            </a:pPr>
            <a:r>
              <a:rPr lang="en-GB" sz="1200" dirty="0">
                <a:solidFill>
                  <a:srgbClr val="000000"/>
                </a:solidFill>
                <a:latin typeface="Arial"/>
              </a:rPr>
              <a:t>Reduction in bed utilisation</a:t>
            </a:r>
          </a:p>
          <a:p>
            <a:pPr algn="ctr" defTabSz="932962" fontAlgn="base">
              <a:spcBef>
                <a:spcPct val="0"/>
              </a:spcBef>
              <a:spcAft>
                <a:spcPct val="0"/>
              </a:spcAft>
              <a:defRPr/>
            </a:pPr>
            <a:r>
              <a:rPr lang="en-GB" sz="1200" dirty="0">
                <a:solidFill>
                  <a:srgbClr val="000000"/>
                </a:solidFill>
                <a:latin typeface="Arial"/>
              </a:rPr>
              <a:t>A&amp;E target improvement</a:t>
            </a:r>
          </a:p>
        </p:txBody>
      </p:sp>
      <p:sp>
        <p:nvSpPr>
          <p:cNvPr id="8" name="TextBox 9">
            <a:extLst>
              <a:ext uri="{FF2B5EF4-FFF2-40B4-BE49-F238E27FC236}">
                <a16:creationId xmlns:a16="http://schemas.microsoft.com/office/drawing/2014/main" id="{1CC894EE-F1D9-4C09-AD56-0A74811CF8CE}"/>
              </a:ext>
            </a:extLst>
          </p:cNvPr>
          <p:cNvSpPr txBox="1">
            <a:spLocks noChangeArrowheads="1"/>
          </p:cNvSpPr>
          <p:nvPr/>
        </p:nvSpPr>
        <p:spPr bwMode="gray">
          <a:xfrm>
            <a:off x="6718160" y="3581957"/>
            <a:ext cx="2971624" cy="531398"/>
          </a:xfrm>
          <a:prstGeom prst="rect">
            <a:avLst/>
          </a:prstGeom>
          <a:noFill/>
          <a:ln w="9525">
            <a:noFill/>
            <a:miter lim="800000"/>
            <a:headEnd/>
            <a:tailEnd/>
          </a:ln>
        </p:spPr>
        <p:txBody>
          <a:bodyPr lIns="91025" tIns="45515" rIns="91025" bIns="45515">
            <a:spAutoFit/>
          </a:bodyPr>
          <a:lstStyle/>
          <a:p>
            <a:pPr algn="ctr" defTabSz="932962" fontAlgn="base">
              <a:spcBef>
                <a:spcPct val="0"/>
              </a:spcBef>
              <a:spcAft>
                <a:spcPct val="0"/>
              </a:spcAft>
            </a:pPr>
            <a:r>
              <a:rPr lang="en-GB" sz="1428" i="1" dirty="0">
                <a:solidFill>
                  <a:srgbClr val="0279C3"/>
                </a:solidFill>
                <a:latin typeface="Arial" charset="0"/>
              </a:rPr>
              <a:t>Capital cost - zero</a:t>
            </a:r>
          </a:p>
          <a:p>
            <a:pPr algn="ctr" defTabSz="932962" fontAlgn="base">
              <a:spcBef>
                <a:spcPct val="0"/>
              </a:spcBef>
              <a:spcAft>
                <a:spcPct val="0"/>
              </a:spcAft>
            </a:pPr>
            <a:r>
              <a:rPr lang="en-GB" sz="1428" i="1" dirty="0">
                <a:solidFill>
                  <a:srgbClr val="0279C3"/>
                </a:solidFill>
                <a:latin typeface="Arial" charset="0"/>
              </a:rPr>
              <a:t>Revenue cost - £600k pa</a:t>
            </a:r>
          </a:p>
        </p:txBody>
      </p:sp>
      <p:sp>
        <p:nvSpPr>
          <p:cNvPr id="11" name="Rectangle 10">
            <a:extLst>
              <a:ext uri="{FF2B5EF4-FFF2-40B4-BE49-F238E27FC236}">
                <a16:creationId xmlns:a16="http://schemas.microsoft.com/office/drawing/2014/main" id="{15327044-2C28-4F67-BDB1-0EA990B5951D}"/>
              </a:ext>
            </a:extLst>
          </p:cNvPr>
          <p:cNvSpPr/>
          <p:nvPr/>
        </p:nvSpPr>
        <p:spPr bwMode="gray">
          <a:xfrm>
            <a:off x="836506" y="1294312"/>
            <a:ext cx="1419235" cy="2287645"/>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200" b="1" dirty="0">
                <a:solidFill>
                  <a:srgbClr val="000000"/>
                </a:solidFill>
                <a:latin typeface="Arial"/>
              </a:rPr>
              <a:t>Poor performance </a:t>
            </a:r>
          </a:p>
          <a:p>
            <a:pPr algn="ctr" defTabSz="932962" fontAlgn="base">
              <a:spcBef>
                <a:spcPct val="0"/>
              </a:spcBef>
              <a:spcAft>
                <a:spcPct val="0"/>
              </a:spcAft>
              <a:defRPr/>
            </a:pPr>
            <a:r>
              <a:rPr lang="en-GB" sz="1200" b="1" dirty="0">
                <a:solidFill>
                  <a:srgbClr val="000000"/>
                </a:solidFill>
                <a:latin typeface="Arial"/>
              </a:rPr>
              <a:t>KPI</a:t>
            </a:r>
          </a:p>
          <a:p>
            <a:pPr algn="ctr" defTabSz="932962" fontAlgn="base">
              <a:spcBef>
                <a:spcPct val="0"/>
              </a:spcBef>
              <a:spcAft>
                <a:spcPct val="0"/>
              </a:spcAft>
              <a:defRPr/>
            </a:pPr>
            <a:r>
              <a:rPr lang="en-GB" sz="1200" dirty="0">
                <a:solidFill>
                  <a:srgbClr val="000000"/>
                </a:solidFill>
                <a:latin typeface="Arial"/>
              </a:rPr>
              <a:t>We don’t have enough Acute Medical Beds</a:t>
            </a:r>
          </a:p>
        </p:txBody>
      </p:sp>
      <p:sp>
        <p:nvSpPr>
          <p:cNvPr id="12" name="Rectangle 11">
            <a:extLst>
              <a:ext uri="{FF2B5EF4-FFF2-40B4-BE49-F238E27FC236}">
                <a16:creationId xmlns:a16="http://schemas.microsoft.com/office/drawing/2014/main" id="{2B41F312-A2C3-45DB-98E2-D730FAD577DD}"/>
              </a:ext>
            </a:extLst>
          </p:cNvPr>
          <p:cNvSpPr/>
          <p:nvPr/>
        </p:nvSpPr>
        <p:spPr bwMode="gray">
          <a:xfrm>
            <a:off x="2685467" y="1324392"/>
            <a:ext cx="1822443" cy="2257565"/>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200" b="1" dirty="0">
                <a:solidFill>
                  <a:srgbClr val="000000"/>
                </a:solidFill>
                <a:latin typeface="Arial"/>
              </a:rPr>
              <a:t>What is the problem?</a:t>
            </a:r>
          </a:p>
          <a:p>
            <a:pPr algn="ctr" defTabSz="932962" fontAlgn="base">
              <a:spcBef>
                <a:spcPct val="0"/>
              </a:spcBef>
              <a:spcAft>
                <a:spcPct val="0"/>
              </a:spcAft>
              <a:defRPr/>
            </a:pPr>
            <a:r>
              <a:rPr lang="en-GB" sz="1200" dirty="0">
                <a:solidFill>
                  <a:srgbClr val="000000"/>
                </a:solidFill>
                <a:latin typeface="Arial"/>
              </a:rPr>
              <a:t>Acute medical patients are spending unnecessary time in hospital beds</a:t>
            </a:r>
          </a:p>
        </p:txBody>
      </p:sp>
      <p:sp>
        <p:nvSpPr>
          <p:cNvPr id="13" name="Isosceles Triangle 12">
            <a:extLst>
              <a:ext uri="{FF2B5EF4-FFF2-40B4-BE49-F238E27FC236}">
                <a16:creationId xmlns:a16="http://schemas.microsoft.com/office/drawing/2014/main" id="{3F31BE96-707D-4D19-A165-EC33978B36C6}"/>
              </a:ext>
            </a:extLst>
          </p:cNvPr>
          <p:cNvSpPr/>
          <p:nvPr/>
        </p:nvSpPr>
        <p:spPr bwMode="gray">
          <a:xfrm rot="5400000">
            <a:off x="1781108" y="2306085"/>
            <a:ext cx="1443742" cy="135852"/>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025" tIns="45515" rIns="91025" bIns="45515" anchor="ctr"/>
          <a:lstStyle/>
          <a:p>
            <a:pPr algn="ctr" defTabSz="932962" fontAlgn="base">
              <a:spcBef>
                <a:spcPct val="0"/>
              </a:spcBef>
              <a:spcAft>
                <a:spcPct val="0"/>
              </a:spcAft>
              <a:defRPr/>
            </a:pPr>
            <a:endParaRPr lang="en-GB" sz="1200" dirty="0">
              <a:solidFill>
                <a:srgbClr val="FFFFFF"/>
              </a:solidFill>
              <a:latin typeface="Arial"/>
            </a:endParaRPr>
          </a:p>
        </p:txBody>
      </p:sp>
      <p:sp>
        <p:nvSpPr>
          <p:cNvPr id="14" name="Rectangle 13">
            <a:extLst>
              <a:ext uri="{FF2B5EF4-FFF2-40B4-BE49-F238E27FC236}">
                <a16:creationId xmlns:a16="http://schemas.microsoft.com/office/drawing/2014/main" id="{FE10F6D9-3FBC-41A8-8AB4-7E8BDF515C31}"/>
              </a:ext>
            </a:extLst>
          </p:cNvPr>
          <p:cNvSpPr/>
          <p:nvPr/>
        </p:nvSpPr>
        <p:spPr bwMode="gray">
          <a:xfrm>
            <a:off x="7188443" y="1351748"/>
            <a:ext cx="2031058" cy="2219403"/>
          </a:xfrm>
          <a:prstGeom prst="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lIns="91025" tIns="45515" rIns="91025" bIns="45515" anchor="ctr"/>
          <a:lstStyle/>
          <a:p>
            <a:pPr algn="ctr" defTabSz="932962" fontAlgn="base">
              <a:spcBef>
                <a:spcPct val="0"/>
              </a:spcBef>
              <a:spcAft>
                <a:spcPct val="0"/>
              </a:spcAft>
              <a:defRPr/>
            </a:pPr>
            <a:r>
              <a:rPr lang="en-GB" sz="1200" b="1" dirty="0">
                <a:solidFill>
                  <a:srgbClr val="000000"/>
                </a:solidFill>
                <a:latin typeface="Arial"/>
              </a:rPr>
              <a:t>Solution</a:t>
            </a:r>
          </a:p>
          <a:p>
            <a:pPr algn="ctr" defTabSz="932962" fontAlgn="base">
              <a:spcBef>
                <a:spcPct val="0"/>
              </a:spcBef>
              <a:spcAft>
                <a:spcPct val="0"/>
              </a:spcAft>
              <a:defRPr/>
            </a:pPr>
            <a:r>
              <a:rPr lang="en-GB" sz="1200" dirty="0">
                <a:solidFill>
                  <a:srgbClr val="000000"/>
                </a:solidFill>
                <a:latin typeface="Arial"/>
              </a:rPr>
              <a:t>Job Plan review</a:t>
            </a:r>
          </a:p>
          <a:p>
            <a:pPr algn="ctr" defTabSz="932962" fontAlgn="base">
              <a:spcBef>
                <a:spcPct val="0"/>
              </a:spcBef>
              <a:spcAft>
                <a:spcPct val="0"/>
              </a:spcAft>
              <a:defRPr/>
            </a:pPr>
            <a:r>
              <a:rPr lang="en-GB" sz="1200" dirty="0">
                <a:solidFill>
                  <a:srgbClr val="000000"/>
                </a:solidFill>
                <a:latin typeface="Arial"/>
              </a:rPr>
              <a:t>Review MDT working</a:t>
            </a:r>
          </a:p>
          <a:p>
            <a:pPr algn="ctr" defTabSz="932962" fontAlgn="base">
              <a:spcBef>
                <a:spcPct val="0"/>
              </a:spcBef>
              <a:spcAft>
                <a:spcPct val="0"/>
              </a:spcAft>
              <a:defRPr/>
            </a:pPr>
            <a:r>
              <a:rPr lang="en-GB" sz="1200" dirty="0">
                <a:solidFill>
                  <a:srgbClr val="000000"/>
                </a:solidFill>
                <a:latin typeface="Arial"/>
              </a:rPr>
              <a:t>Review links between partner organisations</a:t>
            </a:r>
          </a:p>
          <a:p>
            <a:pPr algn="ctr" defTabSz="932962" fontAlgn="base">
              <a:spcBef>
                <a:spcPct val="0"/>
              </a:spcBef>
              <a:spcAft>
                <a:spcPct val="0"/>
              </a:spcAft>
              <a:defRPr/>
            </a:pPr>
            <a:r>
              <a:rPr lang="en-GB" sz="1200" dirty="0">
                <a:solidFill>
                  <a:srgbClr val="000000"/>
                </a:solidFill>
                <a:latin typeface="Arial"/>
              </a:rPr>
              <a:t>Define skill mix on wards</a:t>
            </a:r>
          </a:p>
          <a:p>
            <a:pPr algn="ctr" defTabSz="932962" fontAlgn="base">
              <a:spcBef>
                <a:spcPct val="0"/>
              </a:spcBef>
              <a:spcAft>
                <a:spcPct val="0"/>
              </a:spcAft>
              <a:defRPr/>
            </a:pPr>
            <a:r>
              <a:rPr lang="en-GB" sz="1200" dirty="0">
                <a:solidFill>
                  <a:srgbClr val="000000"/>
                </a:solidFill>
                <a:latin typeface="Arial"/>
              </a:rPr>
              <a:t>Review discharge checklists</a:t>
            </a:r>
          </a:p>
        </p:txBody>
      </p:sp>
      <p:sp>
        <p:nvSpPr>
          <p:cNvPr id="15" name="Isosceles Triangle 14">
            <a:extLst>
              <a:ext uri="{FF2B5EF4-FFF2-40B4-BE49-F238E27FC236}">
                <a16:creationId xmlns:a16="http://schemas.microsoft.com/office/drawing/2014/main" id="{775A3BAD-12B5-4211-819F-80EFB07E51DA}"/>
              </a:ext>
            </a:extLst>
          </p:cNvPr>
          <p:cNvSpPr/>
          <p:nvPr/>
        </p:nvSpPr>
        <p:spPr bwMode="gray">
          <a:xfrm rot="5400000">
            <a:off x="3983558" y="2294479"/>
            <a:ext cx="1443742" cy="135852"/>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025" tIns="45515" rIns="91025" bIns="45515" anchor="ctr"/>
          <a:lstStyle/>
          <a:p>
            <a:pPr algn="ctr" defTabSz="932962" fontAlgn="base">
              <a:spcBef>
                <a:spcPct val="0"/>
              </a:spcBef>
              <a:spcAft>
                <a:spcPct val="0"/>
              </a:spcAft>
              <a:defRPr/>
            </a:pPr>
            <a:endParaRPr lang="en-GB" sz="1200" dirty="0">
              <a:solidFill>
                <a:srgbClr val="FFFFFF"/>
              </a:solidFill>
              <a:latin typeface="Arial"/>
            </a:endParaRPr>
          </a:p>
        </p:txBody>
      </p:sp>
      <p:sp>
        <p:nvSpPr>
          <p:cNvPr id="16" name="Isosceles Triangle 15">
            <a:extLst>
              <a:ext uri="{FF2B5EF4-FFF2-40B4-BE49-F238E27FC236}">
                <a16:creationId xmlns:a16="http://schemas.microsoft.com/office/drawing/2014/main" id="{2756D9A3-FB1F-46C3-8B92-F6BD0E661C2C}"/>
              </a:ext>
            </a:extLst>
          </p:cNvPr>
          <p:cNvSpPr/>
          <p:nvPr/>
        </p:nvSpPr>
        <p:spPr bwMode="gray">
          <a:xfrm rot="5400000">
            <a:off x="6398646" y="2311570"/>
            <a:ext cx="1443742" cy="135852"/>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025" tIns="45515" rIns="91025" bIns="45515" anchor="ctr"/>
          <a:lstStyle/>
          <a:p>
            <a:pPr algn="ctr" defTabSz="932962" fontAlgn="base">
              <a:spcBef>
                <a:spcPct val="0"/>
              </a:spcBef>
              <a:spcAft>
                <a:spcPct val="0"/>
              </a:spcAft>
              <a:defRPr/>
            </a:pPr>
            <a:endParaRPr lang="en-GB" sz="1200" dirty="0">
              <a:solidFill>
                <a:srgbClr val="FFFFFF"/>
              </a:solidFill>
              <a:latin typeface="Arial"/>
            </a:endParaRPr>
          </a:p>
        </p:txBody>
      </p:sp>
      <p:sp>
        <p:nvSpPr>
          <p:cNvPr id="17" name="Isosceles Triangle 16">
            <a:extLst>
              <a:ext uri="{FF2B5EF4-FFF2-40B4-BE49-F238E27FC236}">
                <a16:creationId xmlns:a16="http://schemas.microsoft.com/office/drawing/2014/main" id="{413DAC1B-BEDE-4737-A510-1E978D58FF65}"/>
              </a:ext>
            </a:extLst>
          </p:cNvPr>
          <p:cNvSpPr/>
          <p:nvPr/>
        </p:nvSpPr>
        <p:spPr bwMode="gray">
          <a:xfrm rot="5400000">
            <a:off x="8716736" y="2294479"/>
            <a:ext cx="1443742" cy="135852"/>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025" tIns="45515" rIns="91025" bIns="45515" anchor="ctr"/>
          <a:lstStyle/>
          <a:p>
            <a:pPr algn="ctr" defTabSz="932962" fontAlgn="base">
              <a:spcBef>
                <a:spcPct val="0"/>
              </a:spcBef>
              <a:spcAft>
                <a:spcPct val="0"/>
              </a:spcAft>
              <a:defRPr/>
            </a:pPr>
            <a:endParaRPr lang="en-GB" sz="1200" dirty="0">
              <a:solidFill>
                <a:srgbClr val="FFFFFF"/>
              </a:solidFill>
              <a:latin typeface="Arial"/>
            </a:endParaRPr>
          </a:p>
        </p:txBody>
      </p:sp>
      <p:sp>
        <p:nvSpPr>
          <p:cNvPr id="18" name="Rectangle 17">
            <a:extLst>
              <a:ext uri="{FF2B5EF4-FFF2-40B4-BE49-F238E27FC236}">
                <a16:creationId xmlns:a16="http://schemas.microsoft.com/office/drawing/2014/main" id="{42035DB8-264E-473E-B1EB-A09C816A38FE}"/>
              </a:ext>
            </a:extLst>
          </p:cNvPr>
          <p:cNvSpPr/>
          <p:nvPr/>
        </p:nvSpPr>
        <p:spPr>
          <a:xfrm>
            <a:off x="781094" y="447019"/>
            <a:ext cx="7787871" cy="345975"/>
          </a:xfrm>
          <a:prstGeom prst="rect">
            <a:avLst/>
          </a:prstGeom>
        </p:spPr>
        <p:txBody>
          <a:bodyPr vert="horz" lIns="91440" tIns="45720" rIns="91440" bIns="45720" rtlCol="0" anchor="ctr">
            <a:noAutofit/>
          </a:bodyPr>
          <a:lstStyle/>
          <a:p>
            <a:pPr>
              <a:lnSpc>
                <a:spcPct val="90000"/>
              </a:lnSpc>
              <a:spcBef>
                <a:spcPct val="0"/>
              </a:spcBef>
            </a:pPr>
            <a:r>
              <a:rPr lang="en-GB" sz="3600" b="1" dirty="0">
                <a:solidFill>
                  <a:srgbClr val="0070C0"/>
                </a:solidFill>
                <a:latin typeface="+mj-lt"/>
                <a:ea typeface="+mj-ea"/>
                <a:cs typeface="+mj-cs"/>
              </a:rPr>
              <a:t>Importance of Root Cause Analysis</a:t>
            </a:r>
          </a:p>
        </p:txBody>
      </p:sp>
    </p:spTree>
    <p:extLst>
      <p:ext uri="{BB962C8B-B14F-4D97-AF65-F5344CB8AC3E}">
        <p14:creationId xmlns:p14="http://schemas.microsoft.com/office/powerpoint/2010/main" val="28532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B14D6-90BB-49F4-AE9B-F87A76FAE7CA}"/>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Types of Business Case and the GSTT process</a:t>
            </a:r>
          </a:p>
        </p:txBody>
      </p:sp>
      <p:sp>
        <p:nvSpPr>
          <p:cNvPr id="3" name="Content Placeholder 2">
            <a:extLst>
              <a:ext uri="{FF2B5EF4-FFF2-40B4-BE49-F238E27FC236}">
                <a16:creationId xmlns:a16="http://schemas.microsoft.com/office/drawing/2014/main" id="{A32FEE59-83A2-43B3-8A20-473CF6BC1FB9}"/>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288095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0EC9-E8D4-4AF6-AA25-F67157510287}"/>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The 5 Case Model</a:t>
            </a:r>
          </a:p>
        </p:txBody>
      </p:sp>
      <p:sp>
        <p:nvSpPr>
          <p:cNvPr id="3" name="Content Placeholder 2">
            <a:extLst>
              <a:ext uri="{FF2B5EF4-FFF2-40B4-BE49-F238E27FC236}">
                <a16:creationId xmlns:a16="http://schemas.microsoft.com/office/drawing/2014/main" id="{AEF0148E-056B-43F3-B38B-00084F201FA5}"/>
              </a:ext>
            </a:extLst>
          </p:cNvPr>
          <p:cNvSpPr>
            <a:spLocks noGrp="1"/>
          </p:cNvSpPr>
          <p:nvPr>
            <p:ph idx="1"/>
          </p:nvPr>
        </p:nvSpPr>
        <p:spPr/>
        <p:txBody>
          <a:bodyPr>
            <a:normAutofit fontScale="92500" lnSpcReduction="10000"/>
          </a:bodyPr>
          <a:lstStyle/>
          <a:p>
            <a:pPr marL="0" indent="0">
              <a:buNone/>
            </a:pPr>
            <a:r>
              <a:rPr lang="en-GB" sz="2400" dirty="0"/>
              <a:t>The Five Case Model is the approach for developing business cases recommended by HM Treasury. It consists of the following:</a:t>
            </a:r>
          </a:p>
          <a:p>
            <a:pPr marL="0" indent="0">
              <a:buNone/>
            </a:pPr>
            <a:endParaRPr lang="en-GB" sz="2400" dirty="0"/>
          </a:p>
          <a:p>
            <a:r>
              <a:rPr lang="en-GB" sz="2400" b="1" dirty="0">
                <a:solidFill>
                  <a:srgbClr val="0070C0"/>
                </a:solidFill>
              </a:rPr>
              <a:t>The Strategic Case </a:t>
            </a:r>
            <a:r>
              <a:rPr lang="en-GB" sz="2400" dirty="0"/>
              <a:t>- Makes the case for change – a clear rationale for intervention - and demonstrates it provides strategic fit.</a:t>
            </a:r>
          </a:p>
          <a:p>
            <a:r>
              <a:rPr lang="en-GB" sz="2400" b="1" dirty="0">
                <a:solidFill>
                  <a:srgbClr val="0070C0"/>
                </a:solidFill>
              </a:rPr>
              <a:t>The Economic Case </a:t>
            </a:r>
            <a:r>
              <a:rPr lang="en-GB" sz="2400" dirty="0"/>
              <a:t>– Where options are appraised to identify what delivers best public value to society.</a:t>
            </a:r>
          </a:p>
          <a:p>
            <a:r>
              <a:rPr lang="en-GB" sz="2400" b="1" dirty="0">
                <a:solidFill>
                  <a:srgbClr val="0070C0"/>
                </a:solidFill>
              </a:rPr>
              <a:t>The Commercial Case </a:t>
            </a:r>
            <a:r>
              <a:rPr lang="en-GB" sz="2400" dirty="0"/>
              <a:t>- Demonstrates that the preferred option will result in a viable procurement and a well structured deal that is commercially viable</a:t>
            </a:r>
          </a:p>
          <a:p>
            <a:r>
              <a:rPr lang="en-GB" sz="2400" b="1" dirty="0">
                <a:solidFill>
                  <a:srgbClr val="0070C0"/>
                </a:solidFill>
              </a:rPr>
              <a:t>The Financial Case </a:t>
            </a:r>
            <a:r>
              <a:rPr lang="en-GB" sz="2400" dirty="0"/>
              <a:t>- Demonstrate the affordability and funding of the preferred option</a:t>
            </a:r>
          </a:p>
          <a:p>
            <a:r>
              <a:rPr lang="en-GB" sz="2400" b="1" dirty="0">
                <a:solidFill>
                  <a:srgbClr val="0070C0"/>
                </a:solidFill>
              </a:rPr>
              <a:t>The Management Case </a:t>
            </a:r>
            <a:r>
              <a:rPr lang="en-GB" sz="2400" dirty="0"/>
              <a:t>– Describes how the proposal will be developed successfully via robust arrangements for the delivery, monitoring and evaluation of the scheme</a:t>
            </a:r>
          </a:p>
        </p:txBody>
      </p:sp>
    </p:spTree>
    <p:extLst>
      <p:ext uri="{BB962C8B-B14F-4D97-AF65-F5344CB8AC3E}">
        <p14:creationId xmlns:p14="http://schemas.microsoft.com/office/powerpoint/2010/main" val="4115318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EDC2A-4134-40E6-9569-D24D66584DE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Different types of business case</a:t>
            </a:r>
          </a:p>
        </p:txBody>
      </p:sp>
      <p:sp>
        <p:nvSpPr>
          <p:cNvPr id="3" name="Content Placeholder 2">
            <a:extLst>
              <a:ext uri="{FF2B5EF4-FFF2-40B4-BE49-F238E27FC236}">
                <a16:creationId xmlns:a16="http://schemas.microsoft.com/office/drawing/2014/main" id="{4D7577E5-F60D-476E-A315-9B61922A3216}"/>
              </a:ext>
            </a:extLst>
          </p:cNvPr>
          <p:cNvSpPr>
            <a:spLocks noGrp="1"/>
          </p:cNvSpPr>
          <p:nvPr>
            <p:ph idx="1"/>
          </p:nvPr>
        </p:nvSpPr>
        <p:spPr/>
        <p:txBody>
          <a:bodyPr/>
          <a:lstStyle/>
          <a:p>
            <a:r>
              <a:rPr lang="en-GB" dirty="0"/>
              <a:t>Concept Case </a:t>
            </a:r>
          </a:p>
          <a:p>
            <a:r>
              <a:rPr lang="en-GB" dirty="0"/>
              <a:t>Strategic Outline Case (SOC)</a:t>
            </a:r>
          </a:p>
          <a:p>
            <a:r>
              <a:rPr lang="en-GB" dirty="0"/>
              <a:t>Outline Business Case (OBC)</a:t>
            </a:r>
          </a:p>
          <a:p>
            <a:r>
              <a:rPr lang="en-GB" dirty="0"/>
              <a:t>Short Form Business Case (SFBC)</a:t>
            </a:r>
          </a:p>
          <a:p>
            <a:r>
              <a:rPr lang="en-GB" dirty="0"/>
              <a:t>Full Business Case (FBC)</a:t>
            </a:r>
          </a:p>
        </p:txBody>
      </p:sp>
    </p:spTree>
    <p:extLst>
      <p:ext uri="{BB962C8B-B14F-4D97-AF65-F5344CB8AC3E}">
        <p14:creationId xmlns:p14="http://schemas.microsoft.com/office/powerpoint/2010/main" val="2615715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EDC2A-4134-40E6-9569-D24D66584DE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Concept case</a:t>
            </a:r>
          </a:p>
        </p:txBody>
      </p:sp>
      <p:sp>
        <p:nvSpPr>
          <p:cNvPr id="3" name="Content Placeholder 2">
            <a:extLst>
              <a:ext uri="{FF2B5EF4-FFF2-40B4-BE49-F238E27FC236}">
                <a16:creationId xmlns:a16="http://schemas.microsoft.com/office/drawing/2014/main" id="{4D7577E5-F60D-476E-A315-9B61922A3216}"/>
              </a:ext>
            </a:extLst>
          </p:cNvPr>
          <p:cNvSpPr>
            <a:spLocks noGrp="1"/>
          </p:cNvSpPr>
          <p:nvPr>
            <p:ph idx="1"/>
          </p:nvPr>
        </p:nvSpPr>
        <p:spPr/>
        <p:txBody>
          <a:bodyPr>
            <a:normAutofit fontScale="92500" lnSpcReduction="10000"/>
          </a:bodyPr>
          <a:lstStyle/>
          <a:p>
            <a:r>
              <a:rPr lang="en-GB" dirty="0"/>
              <a:t>A GSTT specific process brought into place in June 2023</a:t>
            </a:r>
          </a:p>
          <a:p>
            <a:r>
              <a:rPr lang="en-GB" dirty="0"/>
              <a:t>Similar to a Business Justification Case</a:t>
            </a:r>
          </a:p>
          <a:p>
            <a:r>
              <a:rPr lang="en-GB" dirty="0"/>
              <a:t>This is the first template to complete for any new idea and will be used to inform the first stage of prioritisation.</a:t>
            </a:r>
          </a:p>
          <a:p>
            <a:r>
              <a:rPr lang="en-GB" dirty="0"/>
              <a:t>Provides a brief overview on the scheme and confirmation that the clinical group deems it a priority</a:t>
            </a:r>
          </a:p>
          <a:p>
            <a:r>
              <a:rPr lang="en-GB" dirty="0"/>
              <a:t>Aim is to avoid large amounts of time (and cost) on writing long cases that may not make it onto medium term capital plan. </a:t>
            </a:r>
          </a:p>
          <a:p>
            <a:r>
              <a:rPr lang="en-GB" dirty="0"/>
              <a:t>Will be reviewed and added to database or “hopper”. At annual planning, those Concept Cases deemed to be a Trust priority will be asked to work the scheme up to SOC  </a:t>
            </a:r>
          </a:p>
          <a:p>
            <a:endParaRPr lang="en-GB" dirty="0"/>
          </a:p>
        </p:txBody>
      </p:sp>
    </p:spTree>
    <p:extLst>
      <p:ext uri="{BB962C8B-B14F-4D97-AF65-F5344CB8AC3E}">
        <p14:creationId xmlns:p14="http://schemas.microsoft.com/office/powerpoint/2010/main" val="3612450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EDC2A-4134-40E6-9569-D24D66584DE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Strategic Outline Case (SOC)</a:t>
            </a:r>
          </a:p>
        </p:txBody>
      </p:sp>
      <p:sp>
        <p:nvSpPr>
          <p:cNvPr id="3" name="Content Placeholder 2">
            <a:extLst>
              <a:ext uri="{FF2B5EF4-FFF2-40B4-BE49-F238E27FC236}">
                <a16:creationId xmlns:a16="http://schemas.microsoft.com/office/drawing/2014/main" id="{4D7577E5-F60D-476E-A315-9B61922A3216}"/>
              </a:ext>
            </a:extLst>
          </p:cNvPr>
          <p:cNvSpPr>
            <a:spLocks noGrp="1"/>
          </p:cNvSpPr>
          <p:nvPr>
            <p:ph idx="1"/>
          </p:nvPr>
        </p:nvSpPr>
        <p:spPr>
          <a:xfrm>
            <a:off x="845890" y="1599381"/>
            <a:ext cx="10515600" cy="4351338"/>
          </a:xfrm>
        </p:spPr>
        <p:txBody>
          <a:bodyPr>
            <a:normAutofit fontScale="92500" lnSpcReduction="10000"/>
          </a:bodyPr>
          <a:lstStyle/>
          <a:p>
            <a:pPr marL="0" indent="0">
              <a:buNone/>
            </a:pPr>
            <a:endParaRPr lang="en-GB" dirty="0"/>
          </a:p>
          <a:p>
            <a:r>
              <a:rPr lang="en-GB" dirty="0"/>
              <a:t>Sets out the questions the OBC is to answer</a:t>
            </a:r>
          </a:p>
          <a:p>
            <a:r>
              <a:rPr lang="en-GB" dirty="0"/>
              <a:t>Provides strategic context and confirms fit</a:t>
            </a:r>
          </a:p>
          <a:p>
            <a:r>
              <a:rPr lang="en-GB" dirty="0"/>
              <a:t>Makes case for change -&gt; highlights the issue and why it’s a problem</a:t>
            </a:r>
          </a:p>
          <a:p>
            <a:r>
              <a:rPr lang="en-GB" dirty="0"/>
              <a:t>Develop a long list of solutions followed by agreed Shortlist. </a:t>
            </a:r>
          </a:p>
          <a:p>
            <a:r>
              <a:rPr lang="en-GB" dirty="0"/>
              <a:t>Shortlist should be </a:t>
            </a:r>
            <a:r>
              <a:rPr lang="en-GB" b="1" dirty="0"/>
              <a:t>minimum</a:t>
            </a:r>
            <a:r>
              <a:rPr lang="en-GB" dirty="0"/>
              <a:t> of 4 options: Do Nothing, Do Minimum, Preferred Way (s) Forward and Do maximum</a:t>
            </a:r>
          </a:p>
          <a:p>
            <a:r>
              <a:rPr lang="en-GB" dirty="0"/>
              <a:t>Indicates probable costs, benefits and risks</a:t>
            </a:r>
          </a:p>
          <a:p>
            <a:r>
              <a:rPr lang="en-GB" dirty="0"/>
              <a:t>Outlines delivery arrangements</a:t>
            </a:r>
          </a:p>
          <a:p>
            <a:r>
              <a:rPr lang="en-GB" dirty="0"/>
              <a:t>Emphasis is on the Strategic and Management cases</a:t>
            </a:r>
          </a:p>
        </p:txBody>
      </p:sp>
    </p:spTree>
    <p:extLst>
      <p:ext uri="{BB962C8B-B14F-4D97-AF65-F5344CB8AC3E}">
        <p14:creationId xmlns:p14="http://schemas.microsoft.com/office/powerpoint/2010/main" val="2317638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64E6E-7CCE-4728-AA8C-42E6C3534FC7}"/>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Outline Business Case (OBC)</a:t>
            </a:r>
          </a:p>
        </p:txBody>
      </p:sp>
      <p:sp>
        <p:nvSpPr>
          <p:cNvPr id="3" name="Content Placeholder 2">
            <a:extLst>
              <a:ext uri="{FF2B5EF4-FFF2-40B4-BE49-F238E27FC236}">
                <a16:creationId xmlns:a16="http://schemas.microsoft.com/office/drawing/2014/main" id="{0D7FC53B-4C93-4A98-B518-39347A122DC5}"/>
              </a:ext>
            </a:extLst>
          </p:cNvPr>
          <p:cNvSpPr>
            <a:spLocks noGrp="1"/>
          </p:cNvSpPr>
          <p:nvPr>
            <p:ph idx="1"/>
          </p:nvPr>
        </p:nvSpPr>
        <p:spPr/>
        <p:txBody>
          <a:bodyPr>
            <a:normAutofit fontScale="92500" lnSpcReduction="10000"/>
          </a:bodyPr>
          <a:lstStyle/>
          <a:p>
            <a:r>
              <a:rPr lang="en-GB" dirty="0"/>
              <a:t>The biggest piece of work – takes most time and </a:t>
            </a:r>
            <a:r>
              <a:rPr lang="en-GB" i="1" u="sng" dirty="0"/>
              <a:t>arguably</a:t>
            </a:r>
            <a:r>
              <a:rPr lang="en-GB" i="1" dirty="0"/>
              <a:t> </a:t>
            </a:r>
            <a:r>
              <a:rPr lang="en-GB" dirty="0"/>
              <a:t>the most important </a:t>
            </a:r>
            <a:endParaRPr lang="en-GB" i="1" dirty="0"/>
          </a:p>
          <a:p>
            <a:r>
              <a:rPr lang="en-GB" dirty="0"/>
              <a:t>Revisits the case for change</a:t>
            </a:r>
          </a:p>
          <a:p>
            <a:r>
              <a:rPr lang="en-GB" dirty="0"/>
              <a:t>Appraises the shortlist from SOC and comes up with </a:t>
            </a:r>
            <a:r>
              <a:rPr lang="en-GB" i="1" u="sng" dirty="0"/>
              <a:t>singular preferred option.</a:t>
            </a:r>
          </a:p>
          <a:p>
            <a:r>
              <a:rPr lang="en-GB" dirty="0"/>
              <a:t>Confirms procurement strategy, potential deal and affordability</a:t>
            </a:r>
          </a:p>
          <a:p>
            <a:r>
              <a:rPr lang="en-GB" dirty="0"/>
              <a:t>Needs detailed financial modelling of the impacts</a:t>
            </a:r>
          </a:p>
          <a:p>
            <a:r>
              <a:rPr lang="en-GB" dirty="0"/>
              <a:t>Identifies resources and management arrangements to ensure successful delivery </a:t>
            </a:r>
          </a:p>
          <a:p>
            <a:r>
              <a:rPr lang="en-GB" dirty="0"/>
              <a:t>Identifies the option which best optimises balance of public value (cost, benefits and risk) to the UK (Net Present Social Value)</a:t>
            </a:r>
          </a:p>
        </p:txBody>
      </p:sp>
    </p:spTree>
    <p:extLst>
      <p:ext uri="{BB962C8B-B14F-4D97-AF65-F5344CB8AC3E}">
        <p14:creationId xmlns:p14="http://schemas.microsoft.com/office/powerpoint/2010/main" val="3780606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6CCA4-5ECC-442A-92D9-3C0EF6B1CA19}"/>
              </a:ext>
            </a:extLst>
          </p:cNvPr>
          <p:cNvSpPr>
            <a:spLocks noGrp="1"/>
          </p:cNvSpPr>
          <p:nvPr>
            <p:ph type="title"/>
          </p:nvPr>
        </p:nvSpPr>
        <p:spPr/>
        <p:txBody>
          <a:bodyPr/>
          <a:lstStyle/>
          <a:p>
            <a:r>
              <a:rPr lang="en-GB" sz="3600" b="1" dirty="0">
                <a:solidFill>
                  <a:srgbClr val="0070C0"/>
                </a:solidFill>
              </a:rPr>
              <a:t>Agenda</a:t>
            </a:r>
            <a:endParaRPr lang="en-GB" b="1" dirty="0">
              <a:solidFill>
                <a:srgbClr val="0070C0"/>
              </a:solidFill>
            </a:endParaRPr>
          </a:p>
        </p:txBody>
      </p:sp>
      <p:sp>
        <p:nvSpPr>
          <p:cNvPr id="3" name="Content Placeholder 2">
            <a:extLst>
              <a:ext uri="{FF2B5EF4-FFF2-40B4-BE49-F238E27FC236}">
                <a16:creationId xmlns:a16="http://schemas.microsoft.com/office/drawing/2014/main" id="{3B4BCF2F-F223-4AC7-97E5-E03332AF08E1}"/>
              </a:ext>
            </a:extLst>
          </p:cNvPr>
          <p:cNvSpPr>
            <a:spLocks noGrp="1"/>
          </p:cNvSpPr>
          <p:nvPr>
            <p:ph idx="1"/>
          </p:nvPr>
        </p:nvSpPr>
        <p:spPr/>
        <p:txBody>
          <a:bodyPr>
            <a:normAutofit/>
          </a:bodyPr>
          <a:lstStyle/>
          <a:p>
            <a:r>
              <a:rPr lang="en-GB" sz="3200" dirty="0"/>
              <a:t>What is the point of a business case?</a:t>
            </a:r>
          </a:p>
          <a:p>
            <a:r>
              <a:rPr lang="en-GB" sz="3200" dirty="0"/>
              <a:t>Importance of the process &amp; link to Root Cause analysis</a:t>
            </a:r>
          </a:p>
          <a:p>
            <a:r>
              <a:rPr lang="en-GB" sz="3200" dirty="0"/>
              <a:t>The GSTT Process</a:t>
            </a:r>
          </a:p>
          <a:p>
            <a:r>
              <a:rPr lang="en-GB" sz="3200" dirty="0"/>
              <a:t>Tips &amp; what to look out for?</a:t>
            </a:r>
          </a:p>
          <a:p>
            <a:r>
              <a:rPr lang="en-GB" sz="3200" dirty="0"/>
              <a:t>Q&amp;A</a:t>
            </a:r>
          </a:p>
          <a:p>
            <a:endParaRPr lang="en-GB" sz="3200" dirty="0"/>
          </a:p>
        </p:txBody>
      </p:sp>
    </p:spTree>
    <p:extLst>
      <p:ext uri="{BB962C8B-B14F-4D97-AF65-F5344CB8AC3E}">
        <p14:creationId xmlns:p14="http://schemas.microsoft.com/office/powerpoint/2010/main" val="2129642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64E6E-7CCE-4728-AA8C-42E6C3534FC7}"/>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Short Form Business Case (SFBC)</a:t>
            </a:r>
          </a:p>
        </p:txBody>
      </p:sp>
      <p:sp>
        <p:nvSpPr>
          <p:cNvPr id="3" name="Content Placeholder 2">
            <a:extLst>
              <a:ext uri="{FF2B5EF4-FFF2-40B4-BE49-F238E27FC236}">
                <a16:creationId xmlns:a16="http://schemas.microsoft.com/office/drawing/2014/main" id="{0D7FC53B-4C93-4A98-B518-39347A122DC5}"/>
              </a:ext>
            </a:extLst>
          </p:cNvPr>
          <p:cNvSpPr>
            <a:spLocks noGrp="1"/>
          </p:cNvSpPr>
          <p:nvPr>
            <p:ph idx="1"/>
          </p:nvPr>
        </p:nvSpPr>
        <p:spPr/>
        <p:txBody>
          <a:bodyPr>
            <a:normAutofit/>
          </a:bodyPr>
          <a:lstStyle/>
          <a:p>
            <a:r>
              <a:rPr lang="en-GB" dirty="0"/>
              <a:t>For lower value schemes and those that come “fully funded” by external parties such as the charity or national bodies. </a:t>
            </a:r>
          </a:p>
          <a:p>
            <a:r>
              <a:rPr lang="en-GB" dirty="0"/>
              <a:t>This is a condensed version of an OBC and requires less information and therefore takes less time</a:t>
            </a:r>
          </a:p>
          <a:p>
            <a:r>
              <a:rPr lang="en-GB" dirty="0"/>
              <a:t>The key is that – even for “fully funded” schemes – we have performed enough work to understand the long term impacts and how the projects affect other parts of the organisation. </a:t>
            </a:r>
          </a:p>
        </p:txBody>
      </p:sp>
    </p:spTree>
    <p:extLst>
      <p:ext uri="{BB962C8B-B14F-4D97-AF65-F5344CB8AC3E}">
        <p14:creationId xmlns:p14="http://schemas.microsoft.com/office/powerpoint/2010/main" val="4136365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0A7CF-713A-410F-B5CF-944C54B61E1A}"/>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Full Business Case (FBC)</a:t>
            </a:r>
          </a:p>
        </p:txBody>
      </p:sp>
      <p:sp>
        <p:nvSpPr>
          <p:cNvPr id="3" name="Content Placeholder 2">
            <a:extLst>
              <a:ext uri="{FF2B5EF4-FFF2-40B4-BE49-F238E27FC236}">
                <a16:creationId xmlns:a16="http://schemas.microsoft.com/office/drawing/2014/main" id="{ACA9129F-2000-4ACA-A87F-21FD8AD10B95}"/>
              </a:ext>
            </a:extLst>
          </p:cNvPr>
          <p:cNvSpPr>
            <a:spLocks noGrp="1"/>
          </p:cNvSpPr>
          <p:nvPr>
            <p:ph idx="1"/>
          </p:nvPr>
        </p:nvSpPr>
        <p:spPr/>
        <p:txBody>
          <a:bodyPr>
            <a:normAutofit fontScale="92500" lnSpcReduction="10000"/>
          </a:bodyPr>
          <a:lstStyle/>
          <a:p>
            <a:r>
              <a:rPr lang="en-GB" dirty="0"/>
              <a:t>“Update and polish” of OBC</a:t>
            </a:r>
          </a:p>
          <a:p>
            <a:r>
              <a:rPr lang="en-GB" dirty="0"/>
              <a:t>Confirms all plans and highlights if anything has changed since OBC</a:t>
            </a:r>
          </a:p>
          <a:p>
            <a:r>
              <a:rPr lang="en-GB" dirty="0"/>
              <a:t>Usually will have tenders back and therefore more robust financial estimates.</a:t>
            </a:r>
          </a:p>
          <a:p>
            <a:r>
              <a:rPr lang="en-GB" dirty="0"/>
              <a:t>Outlines contractual arrangements for the deal and work is focussed on Commercial Case. </a:t>
            </a:r>
          </a:p>
          <a:p>
            <a:r>
              <a:rPr lang="en-GB" dirty="0"/>
              <a:t>Confirms affordability and the plans for successful delivery.</a:t>
            </a:r>
          </a:p>
          <a:p>
            <a:r>
              <a:rPr lang="en-GB" dirty="0"/>
              <a:t>Provides a “Final version of the Truth”. The document to refer back to during delivery.   </a:t>
            </a:r>
          </a:p>
          <a:p>
            <a:r>
              <a:rPr lang="en-GB" dirty="0"/>
              <a:t>Confirms public value and that the most economically advantageous offer is being procured</a:t>
            </a:r>
          </a:p>
          <a:p>
            <a:endParaRPr lang="en-GB" dirty="0"/>
          </a:p>
        </p:txBody>
      </p:sp>
    </p:spTree>
    <p:extLst>
      <p:ext uri="{BB962C8B-B14F-4D97-AF65-F5344CB8AC3E}">
        <p14:creationId xmlns:p14="http://schemas.microsoft.com/office/powerpoint/2010/main" val="101691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6A78B-743C-4887-AB38-F0A7618A9211}"/>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Timeline of Business Cases</a:t>
            </a:r>
          </a:p>
        </p:txBody>
      </p:sp>
      <p:sp>
        <p:nvSpPr>
          <p:cNvPr id="4" name="Rectangle: Rounded Corners 3">
            <a:extLst>
              <a:ext uri="{FF2B5EF4-FFF2-40B4-BE49-F238E27FC236}">
                <a16:creationId xmlns:a16="http://schemas.microsoft.com/office/drawing/2014/main" id="{D089DFBF-100B-44DF-A3E9-282086959068}"/>
              </a:ext>
            </a:extLst>
          </p:cNvPr>
          <p:cNvSpPr/>
          <p:nvPr/>
        </p:nvSpPr>
        <p:spPr>
          <a:xfrm>
            <a:off x="1191237" y="2835479"/>
            <a:ext cx="2097247" cy="9479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Concept Case</a:t>
            </a:r>
          </a:p>
        </p:txBody>
      </p:sp>
      <p:sp>
        <p:nvSpPr>
          <p:cNvPr id="5" name="Rectangle: Rounded Corners 4">
            <a:extLst>
              <a:ext uri="{FF2B5EF4-FFF2-40B4-BE49-F238E27FC236}">
                <a16:creationId xmlns:a16="http://schemas.microsoft.com/office/drawing/2014/main" id="{836CA65B-1F97-44FB-8528-FA1CA14E79DE}"/>
              </a:ext>
            </a:extLst>
          </p:cNvPr>
          <p:cNvSpPr/>
          <p:nvPr/>
        </p:nvSpPr>
        <p:spPr>
          <a:xfrm>
            <a:off x="3641521" y="2835479"/>
            <a:ext cx="2097247" cy="9479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Strategic Outline Case</a:t>
            </a:r>
          </a:p>
        </p:txBody>
      </p:sp>
      <p:sp>
        <p:nvSpPr>
          <p:cNvPr id="6" name="Rectangle: Rounded Corners 5">
            <a:extLst>
              <a:ext uri="{FF2B5EF4-FFF2-40B4-BE49-F238E27FC236}">
                <a16:creationId xmlns:a16="http://schemas.microsoft.com/office/drawing/2014/main" id="{1DCD0F76-BEF1-4050-8CF9-7475B1EB09F1}"/>
              </a:ext>
            </a:extLst>
          </p:cNvPr>
          <p:cNvSpPr/>
          <p:nvPr/>
        </p:nvSpPr>
        <p:spPr>
          <a:xfrm>
            <a:off x="5916335" y="2835479"/>
            <a:ext cx="2097247" cy="9479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Outline Business Case</a:t>
            </a:r>
          </a:p>
        </p:txBody>
      </p:sp>
      <p:sp>
        <p:nvSpPr>
          <p:cNvPr id="7" name="Rectangle: Rounded Corners 6">
            <a:extLst>
              <a:ext uri="{FF2B5EF4-FFF2-40B4-BE49-F238E27FC236}">
                <a16:creationId xmlns:a16="http://schemas.microsoft.com/office/drawing/2014/main" id="{32429A88-CCC5-4F31-A028-0C0F666162A0}"/>
              </a:ext>
            </a:extLst>
          </p:cNvPr>
          <p:cNvSpPr/>
          <p:nvPr/>
        </p:nvSpPr>
        <p:spPr>
          <a:xfrm>
            <a:off x="8191149" y="2835479"/>
            <a:ext cx="2097247" cy="9479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Full Business Case</a:t>
            </a:r>
          </a:p>
        </p:txBody>
      </p:sp>
      <p:sp>
        <p:nvSpPr>
          <p:cNvPr id="8" name="Callout: Down Arrow 7">
            <a:extLst>
              <a:ext uri="{FF2B5EF4-FFF2-40B4-BE49-F238E27FC236}">
                <a16:creationId xmlns:a16="http://schemas.microsoft.com/office/drawing/2014/main" id="{B9982518-0356-4D3B-98DD-34F98ED54F5C}"/>
              </a:ext>
            </a:extLst>
          </p:cNvPr>
          <p:cNvSpPr/>
          <p:nvPr/>
        </p:nvSpPr>
        <p:spPr>
          <a:xfrm>
            <a:off x="4899171" y="1946246"/>
            <a:ext cx="1870745" cy="889233"/>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70C0"/>
                </a:solidFill>
              </a:rPr>
              <a:t>Decision to undertake appraisal of shortlist</a:t>
            </a:r>
          </a:p>
        </p:txBody>
      </p:sp>
      <p:sp>
        <p:nvSpPr>
          <p:cNvPr id="10" name="Hexagon 9">
            <a:extLst>
              <a:ext uri="{FF2B5EF4-FFF2-40B4-BE49-F238E27FC236}">
                <a16:creationId xmlns:a16="http://schemas.microsoft.com/office/drawing/2014/main" id="{AF2CDC63-CF30-4ABC-B9EC-43B11C3CE099}"/>
              </a:ext>
            </a:extLst>
          </p:cNvPr>
          <p:cNvSpPr/>
          <p:nvPr/>
        </p:nvSpPr>
        <p:spPr>
          <a:xfrm>
            <a:off x="3917659" y="4412217"/>
            <a:ext cx="1695274" cy="1526992"/>
          </a:xfrm>
          <a:prstGeom prst="hexag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400" dirty="0"/>
              <a:t>Shortlist:</a:t>
            </a:r>
          </a:p>
          <a:p>
            <a:pPr algn="ctr"/>
            <a:r>
              <a:rPr lang="en-GB" sz="1400" dirty="0"/>
              <a:t>Do Nothing</a:t>
            </a:r>
          </a:p>
          <a:p>
            <a:pPr algn="ctr"/>
            <a:r>
              <a:rPr lang="en-GB" sz="1400" dirty="0"/>
              <a:t>Do Minimum</a:t>
            </a:r>
          </a:p>
          <a:p>
            <a:pPr algn="ctr"/>
            <a:r>
              <a:rPr lang="en-GB" sz="1600" dirty="0"/>
              <a:t>Preferred</a:t>
            </a:r>
            <a:endParaRPr lang="en-GB" sz="1400" dirty="0"/>
          </a:p>
          <a:p>
            <a:pPr algn="ctr"/>
            <a:r>
              <a:rPr lang="en-GB" sz="1400" dirty="0"/>
              <a:t>Do maximum</a:t>
            </a:r>
          </a:p>
          <a:p>
            <a:pPr algn="ctr"/>
            <a:r>
              <a:rPr lang="en-GB" sz="1200" dirty="0"/>
              <a:t> </a:t>
            </a:r>
          </a:p>
        </p:txBody>
      </p:sp>
      <p:sp>
        <p:nvSpPr>
          <p:cNvPr id="11" name="Hexagon 10">
            <a:extLst>
              <a:ext uri="{FF2B5EF4-FFF2-40B4-BE49-F238E27FC236}">
                <a16:creationId xmlns:a16="http://schemas.microsoft.com/office/drawing/2014/main" id="{0E95D0CC-238C-4DE8-A5D5-AF88FA8223B4}"/>
              </a:ext>
            </a:extLst>
          </p:cNvPr>
          <p:cNvSpPr/>
          <p:nvPr/>
        </p:nvSpPr>
        <p:spPr>
          <a:xfrm>
            <a:off x="6293141" y="4429191"/>
            <a:ext cx="1554060" cy="1258349"/>
          </a:xfrm>
          <a:prstGeom prst="hexag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Preferred Option  </a:t>
            </a:r>
          </a:p>
        </p:txBody>
      </p:sp>
      <p:sp>
        <p:nvSpPr>
          <p:cNvPr id="12" name="Hexagon 11">
            <a:extLst>
              <a:ext uri="{FF2B5EF4-FFF2-40B4-BE49-F238E27FC236}">
                <a16:creationId xmlns:a16="http://schemas.microsoft.com/office/drawing/2014/main" id="{ADFFC4D1-0FB3-46A5-82DD-F291733B6030}"/>
              </a:ext>
            </a:extLst>
          </p:cNvPr>
          <p:cNvSpPr/>
          <p:nvPr/>
        </p:nvSpPr>
        <p:spPr>
          <a:xfrm>
            <a:off x="8527409" y="4429191"/>
            <a:ext cx="1554060" cy="1258349"/>
          </a:xfrm>
          <a:prstGeom prst="hexag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600" dirty="0"/>
              <a:t>Confirmed Preferred Option  </a:t>
            </a:r>
          </a:p>
        </p:txBody>
      </p:sp>
      <p:sp>
        <p:nvSpPr>
          <p:cNvPr id="14" name="Callout: Down Arrow 13">
            <a:extLst>
              <a:ext uri="{FF2B5EF4-FFF2-40B4-BE49-F238E27FC236}">
                <a16:creationId xmlns:a16="http://schemas.microsoft.com/office/drawing/2014/main" id="{A08D0211-8A1A-4731-A559-5A8C6E1A6C2C}"/>
              </a:ext>
            </a:extLst>
          </p:cNvPr>
          <p:cNvSpPr/>
          <p:nvPr/>
        </p:nvSpPr>
        <p:spPr>
          <a:xfrm>
            <a:off x="7191112" y="1901439"/>
            <a:ext cx="1870745" cy="889233"/>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70C0"/>
                </a:solidFill>
              </a:rPr>
              <a:t>Decision to proceed with procurement</a:t>
            </a:r>
          </a:p>
        </p:txBody>
      </p:sp>
      <p:sp>
        <p:nvSpPr>
          <p:cNvPr id="15" name="Callout: Down Arrow 14">
            <a:extLst>
              <a:ext uri="{FF2B5EF4-FFF2-40B4-BE49-F238E27FC236}">
                <a16:creationId xmlns:a16="http://schemas.microsoft.com/office/drawing/2014/main" id="{2AAD297C-5888-48A4-BFF1-CA6B2448FE96}"/>
              </a:ext>
            </a:extLst>
          </p:cNvPr>
          <p:cNvSpPr/>
          <p:nvPr/>
        </p:nvSpPr>
        <p:spPr>
          <a:xfrm>
            <a:off x="9600150" y="1901439"/>
            <a:ext cx="1870745" cy="889233"/>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70C0"/>
                </a:solidFill>
              </a:rPr>
              <a:t>Decision to contract and set up project team</a:t>
            </a:r>
          </a:p>
        </p:txBody>
      </p:sp>
      <p:sp>
        <p:nvSpPr>
          <p:cNvPr id="16" name="Callout: Down Arrow 15">
            <a:extLst>
              <a:ext uri="{FF2B5EF4-FFF2-40B4-BE49-F238E27FC236}">
                <a16:creationId xmlns:a16="http://schemas.microsoft.com/office/drawing/2014/main" id="{E4EA2093-17B3-4AEC-92D1-9E49DCD73199}"/>
              </a:ext>
            </a:extLst>
          </p:cNvPr>
          <p:cNvSpPr/>
          <p:nvPr/>
        </p:nvSpPr>
        <p:spPr>
          <a:xfrm>
            <a:off x="2526134" y="1946245"/>
            <a:ext cx="1870745" cy="889233"/>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70C0"/>
                </a:solidFill>
              </a:rPr>
              <a:t>Decision to add to capital plan</a:t>
            </a:r>
          </a:p>
        </p:txBody>
      </p:sp>
    </p:spTree>
    <p:extLst>
      <p:ext uri="{BB962C8B-B14F-4D97-AF65-F5344CB8AC3E}">
        <p14:creationId xmlns:p14="http://schemas.microsoft.com/office/powerpoint/2010/main" val="3891933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78887E8-0E34-4A1C-8C16-3AB704763284}" type="slidenum">
              <a:rPr kumimoji="0" lang="en-GB" altLang="en-US" sz="1200" b="0" i="0" u="none" strike="noStrike" kern="1200" cap="none" spc="0" normalizeH="0" baseline="0" noProof="0" smtClean="0">
                <a:ln>
                  <a:noFill/>
                </a:ln>
                <a:solidFill>
                  <a:srgbClr val="005EB8"/>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23</a:t>
            </a:fld>
            <a:endParaRPr kumimoji="0" lang="en-GB" altLang="en-US" sz="1200" b="0" i="0" u="none" strike="noStrike" kern="1200" cap="none" spc="0" normalizeH="0" baseline="0" noProof="0">
              <a:ln>
                <a:noFill/>
              </a:ln>
              <a:solidFill>
                <a:srgbClr val="005EB8"/>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0EAE3EAD-ED0D-453D-847B-5827E882F73E}"/>
              </a:ext>
            </a:extLst>
          </p:cNvPr>
          <p:cNvGrpSpPr/>
          <p:nvPr/>
        </p:nvGrpSpPr>
        <p:grpSpPr>
          <a:xfrm>
            <a:off x="0" y="128112"/>
            <a:ext cx="12192000" cy="978184"/>
            <a:chOff x="0" y="281909"/>
            <a:chExt cx="9144000" cy="978184"/>
          </a:xfrm>
          <a:solidFill>
            <a:srgbClr val="34FFC0"/>
          </a:solidFill>
        </p:grpSpPr>
        <p:sp>
          <p:nvSpPr>
            <p:cNvPr id="12" name="Oval 11">
              <a:extLst>
                <a:ext uri="{FF2B5EF4-FFF2-40B4-BE49-F238E27FC236}">
                  <a16:creationId xmlns:a16="http://schemas.microsoft.com/office/drawing/2014/main" id="{92D8EF27-CF9A-4F5F-94D8-48C8EFF8957C}"/>
                </a:ext>
              </a:extLst>
            </p:cNvPr>
            <p:cNvSpPr/>
            <p:nvPr/>
          </p:nvSpPr>
          <p:spPr bwMode="auto">
            <a:xfrm>
              <a:off x="161925" y="281909"/>
              <a:ext cx="1019175" cy="978184"/>
            </a:xfrm>
            <a:prstGeom prst="ellipse">
              <a:avLst/>
            </a:prstGeom>
            <a:solidFill>
              <a:srgbClr val="002060"/>
            </a:solidFill>
            <a:ln w="9525" cap="flat" cmpd="sng" algn="ctr">
              <a:noFill/>
              <a:prstDash val="solid"/>
              <a:round/>
              <a:headEnd type="none" w="med" len="med"/>
              <a:tailEnd type="none" w="med" len="med"/>
            </a:ln>
            <a:effectLst/>
          </p:spPr>
          <p:txBody>
            <a:bodyPr vert="horz" wrap="square" lIns="91440" tIns="91440" rIns="91440" bIns="91440" numCol="1" rtlCol="0" anchor="t" anchorCtr="0" compatLnSpc="1">
              <a:prstTxWarp prst="textNoShape">
                <a:avLst/>
              </a:prstTxWarp>
              <a:noAutofit/>
            </a:bodyPr>
            <a:lstStyle/>
            <a:p>
              <a:pPr marL="0" marR="0" lvl="0" indent="0" algn="ctr" defTabSz="889000" rtl="0" eaLnBrk="1" fontAlgn="base"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err="1">
                <a:ln>
                  <a:noFill/>
                </a:ln>
                <a:solidFill>
                  <a:srgbClr val="000000">
                    <a:alpha val="35000"/>
                  </a:srgbClr>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01205AF-C141-426D-BCF6-264B2F7270D8}"/>
                </a:ext>
              </a:extLst>
            </p:cNvPr>
            <p:cNvSpPr/>
            <p:nvPr/>
          </p:nvSpPr>
          <p:spPr bwMode="auto">
            <a:xfrm>
              <a:off x="0" y="459904"/>
              <a:ext cx="9144000" cy="624417"/>
            </a:xfrm>
            <a:prstGeom prst="rect">
              <a:avLst/>
            </a:prstGeom>
            <a:solidFill>
              <a:srgbClr val="002060"/>
            </a:solidFill>
            <a:ln w="9525" cap="flat" cmpd="sng" algn="ctr">
              <a:noFill/>
              <a:prstDash val="solid"/>
              <a:round/>
              <a:headEnd type="none" w="med" len="med"/>
              <a:tailEnd type="none" w="med" len="med"/>
            </a:ln>
            <a:effectLst/>
          </p:spPr>
          <p:txBody>
            <a:bodyPr vert="horz" wrap="square" lIns="91440" tIns="91440" rIns="91440" bIns="91440" numCol="1" rtlCol="0" anchor="t" anchorCtr="0" compatLnSpc="1">
              <a:prstTxWarp prst="textNoShape">
                <a:avLst/>
              </a:prstTxWarp>
              <a:noAutofit/>
            </a:bodyPr>
            <a:lstStyle/>
            <a:p>
              <a:pPr marL="0" marR="0" lvl="0" indent="0" algn="ctr" defTabSz="889000" rtl="0" eaLnBrk="1" fontAlgn="base"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err="1">
                <a:ln>
                  <a:noFill/>
                </a:ln>
                <a:solidFill>
                  <a:srgbClr val="000000">
                    <a:alpha val="35000"/>
                  </a:srgbClr>
                </a:solidFill>
                <a:effectLst/>
                <a:uLnTx/>
                <a:uFillTx/>
                <a:latin typeface="Calibri" panose="020F0502020204030204"/>
                <a:ea typeface="+mn-ea"/>
                <a:cs typeface="+mn-cs"/>
              </a:endParaRPr>
            </a:p>
          </p:txBody>
        </p:sp>
      </p:grpSp>
      <p:sp>
        <p:nvSpPr>
          <p:cNvPr id="16" name="Title 1">
            <a:extLst>
              <a:ext uri="{FF2B5EF4-FFF2-40B4-BE49-F238E27FC236}">
                <a16:creationId xmlns:a16="http://schemas.microsoft.com/office/drawing/2014/main" id="{80F34A70-0346-4B16-BC4E-97E482B2B5EB}"/>
              </a:ext>
            </a:extLst>
          </p:cNvPr>
          <p:cNvSpPr txBox="1">
            <a:spLocks/>
          </p:cNvSpPr>
          <p:nvPr/>
        </p:nvSpPr>
        <p:spPr bwMode="auto">
          <a:xfrm>
            <a:off x="456295" y="142372"/>
            <a:ext cx="8274066" cy="831850"/>
          </a:xfrm>
          <a:prstGeom prst="rect">
            <a:avLst/>
          </a:prstGeom>
          <a:noFill/>
          <a:ln w="9525" algn="ctr">
            <a:noFill/>
            <a:miter lim="800000"/>
            <a:headEnd/>
            <a:tailEnd/>
          </a:ln>
          <a:effectLst/>
        </p:spPr>
        <p:txBody>
          <a:bodyPr vert="horz" wrap="square" lIns="0" tIns="44439" rIns="0" bIns="44439" numCol="1" anchor="b" anchorCtr="0" compatLnSpc="1">
            <a:prstTxWarp prst="textNoShape">
              <a:avLst/>
            </a:prstTxWarp>
          </a:bodyPr>
          <a:lstStyle>
            <a:lvl1pPr algn="l" defTabSz="820636" rtl="0" eaLnBrk="1" fontAlgn="base" hangingPunct="1">
              <a:spcBef>
                <a:spcPct val="0"/>
              </a:spcBef>
              <a:spcAft>
                <a:spcPct val="0"/>
              </a:spcAft>
              <a:defRPr sz="2400" b="1">
                <a:solidFill>
                  <a:srgbClr val="000000"/>
                </a:solidFill>
                <a:latin typeface="+mj-lt"/>
                <a:ea typeface="+mj-ea"/>
                <a:cs typeface="+mj-cs"/>
              </a:defRPr>
            </a:lvl1pPr>
            <a:lvl2pPr algn="l" defTabSz="820636" rtl="0" eaLnBrk="1" fontAlgn="base" hangingPunct="1">
              <a:spcBef>
                <a:spcPct val="0"/>
              </a:spcBef>
              <a:spcAft>
                <a:spcPct val="0"/>
              </a:spcAft>
              <a:defRPr sz="2215" b="1">
                <a:solidFill>
                  <a:schemeClr val="tx2"/>
                </a:solidFill>
                <a:latin typeface="Trebuchet MS" pitchFamily="34" charset="0"/>
                <a:cs typeface="Arial" charset="0"/>
              </a:defRPr>
            </a:lvl2pPr>
            <a:lvl3pPr algn="l" defTabSz="820636" rtl="0" eaLnBrk="1" fontAlgn="base" hangingPunct="1">
              <a:spcBef>
                <a:spcPct val="0"/>
              </a:spcBef>
              <a:spcAft>
                <a:spcPct val="0"/>
              </a:spcAft>
              <a:defRPr sz="2215" b="1">
                <a:solidFill>
                  <a:schemeClr val="tx2"/>
                </a:solidFill>
                <a:latin typeface="Trebuchet MS" pitchFamily="34" charset="0"/>
                <a:cs typeface="Arial" charset="0"/>
              </a:defRPr>
            </a:lvl3pPr>
            <a:lvl4pPr algn="l" defTabSz="820636" rtl="0" eaLnBrk="1" fontAlgn="base" hangingPunct="1">
              <a:spcBef>
                <a:spcPct val="0"/>
              </a:spcBef>
              <a:spcAft>
                <a:spcPct val="0"/>
              </a:spcAft>
              <a:defRPr sz="2215" b="1">
                <a:solidFill>
                  <a:schemeClr val="tx2"/>
                </a:solidFill>
                <a:latin typeface="Trebuchet MS" pitchFamily="34" charset="0"/>
                <a:cs typeface="Arial" charset="0"/>
              </a:defRPr>
            </a:lvl4pPr>
            <a:lvl5pPr algn="l" defTabSz="820636" rtl="0" eaLnBrk="1" fontAlgn="base" hangingPunct="1">
              <a:spcBef>
                <a:spcPct val="0"/>
              </a:spcBef>
              <a:spcAft>
                <a:spcPct val="0"/>
              </a:spcAft>
              <a:defRPr sz="2215" b="1">
                <a:solidFill>
                  <a:schemeClr val="tx2"/>
                </a:solidFill>
                <a:latin typeface="Trebuchet MS" pitchFamily="34" charset="0"/>
                <a:cs typeface="Arial" charset="0"/>
              </a:defRPr>
            </a:lvl5pPr>
            <a:lvl6pPr marL="422041" algn="l" defTabSz="820636" rtl="0" eaLnBrk="1" fontAlgn="base" hangingPunct="1">
              <a:spcBef>
                <a:spcPct val="0"/>
              </a:spcBef>
              <a:spcAft>
                <a:spcPct val="0"/>
              </a:spcAft>
              <a:defRPr sz="2215" b="1">
                <a:solidFill>
                  <a:schemeClr val="tx2"/>
                </a:solidFill>
                <a:latin typeface="Trebuchet MS" pitchFamily="34" charset="0"/>
                <a:cs typeface="Arial" charset="0"/>
              </a:defRPr>
            </a:lvl6pPr>
            <a:lvl7pPr marL="844083" algn="l" defTabSz="820636" rtl="0" eaLnBrk="1" fontAlgn="base" hangingPunct="1">
              <a:spcBef>
                <a:spcPct val="0"/>
              </a:spcBef>
              <a:spcAft>
                <a:spcPct val="0"/>
              </a:spcAft>
              <a:defRPr sz="2215" b="1">
                <a:solidFill>
                  <a:schemeClr val="tx2"/>
                </a:solidFill>
                <a:latin typeface="Trebuchet MS" pitchFamily="34" charset="0"/>
                <a:cs typeface="Arial" charset="0"/>
              </a:defRPr>
            </a:lvl7pPr>
            <a:lvl8pPr marL="1266124" algn="l" defTabSz="820636" rtl="0" eaLnBrk="1" fontAlgn="base" hangingPunct="1">
              <a:spcBef>
                <a:spcPct val="0"/>
              </a:spcBef>
              <a:spcAft>
                <a:spcPct val="0"/>
              </a:spcAft>
              <a:defRPr sz="2215" b="1">
                <a:solidFill>
                  <a:schemeClr val="tx2"/>
                </a:solidFill>
                <a:latin typeface="Trebuchet MS" pitchFamily="34" charset="0"/>
                <a:cs typeface="Arial" charset="0"/>
              </a:defRPr>
            </a:lvl8pPr>
            <a:lvl9pPr marL="1688165" algn="l" defTabSz="820636" rtl="0" eaLnBrk="1" fontAlgn="base" hangingPunct="1">
              <a:spcBef>
                <a:spcPct val="0"/>
              </a:spcBef>
              <a:spcAft>
                <a:spcPct val="0"/>
              </a:spcAft>
              <a:defRPr sz="2215" b="1">
                <a:solidFill>
                  <a:schemeClr val="tx2"/>
                </a:solidFill>
                <a:latin typeface="Trebuchet MS" pitchFamily="34" charset="0"/>
                <a:cs typeface="Arial" charset="0"/>
              </a:defRPr>
            </a:lvl9pPr>
          </a:lstStyle>
          <a:p>
            <a:pPr marL="0" marR="0" lvl="0" indent="0" algn="l" defTabSz="820636" rtl="0" eaLnBrk="1" fontAlgn="base" latinLnBrk="0" hangingPunct="1">
              <a:lnSpc>
                <a:spcPct val="100000"/>
              </a:lnSpc>
              <a:spcBef>
                <a:spcPct val="0"/>
              </a:spcBef>
              <a:spcAft>
                <a:spcPct val="0"/>
              </a:spcAft>
              <a:buClrTx/>
              <a:buSzTx/>
              <a:buFontTx/>
              <a:buNone/>
              <a:tabLst/>
              <a:defRPr/>
            </a:pPr>
            <a:r>
              <a:rPr kumimoji="0" lang="en-GB" sz="2400" b="1" i="0" u="none" strike="noStrike" kern="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Capital planning and prioritisation </a:t>
            </a:r>
            <a:br>
              <a:rPr kumimoji="0" lang="en-GB" sz="2400" b="1" i="0" u="none" strike="noStrike" kern="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br>
            <a:r>
              <a:rPr kumimoji="0" lang="en-GB" sz="1800" b="0" i="0" u="none" strike="noStrike" kern="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Background to prioritisation</a:t>
            </a:r>
          </a:p>
        </p:txBody>
      </p:sp>
      <p:sp>
        <p:nvSpPr>
          <p:cNvPr id="17" name="Text Placeholder 2">
            <a:extLst>
              <a:ext uri="{FF2B5EF4-FFF2-40B4-BE49-F238E27FC236}">
                <a16:creationId xmlns:a16="http://schemas.microsoft.com/office/drawing/2014/main" id="{53E73A7C-F7C9-44A3-B552-4154582EB9B3}"/>
              </a:ext>
            </a:extLst>
          </p:cNvPr>
          <p:cNvSpPr txBox="1">
            <a:spLocks/>
          </p:cNvSpPr>
          <p:nvPr/>
        </p:nvSpPr>
        <p:spPr>
          <a:xfrm>
            <a:off x="483809" y="1368690"/>
            <a:ext cx="11046039" cy="48364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itle 2">
            <a:extLst>
              <a:ext uri="{FF2B5EF4-FFF2-40B4-BE49-F238E27FC236}">
                <a16:creationId xmlns:a16="http://schemas.microsoft.com/office/drawing/2014/main" id="{E7528474-B0C5-4B25-B759-F906ED33E11C}"/>
              </a:ext>
            </a:extLst>
          </p:cNvPr>
          <p:cNvSpPr>
            <a:spLocks noGrp="1"/>
          </p:cNvSpPr>
          <p:nvPr>
            <p:ph type="title"/>
          </p:nvPr>
        </p:nvSpPr>
        <p:spPr>
          <a:xfrm>
            <a:off x="338705" y="1210648"/>
            <a:ext cx="11937185" cy="484464"/>
          </a:xfrm>
        </p:spPr>
        <p:txBody>
          <a:bodyPr/>
          <a:lstStyle/>
          <a:p>
            <a:r>
              <a:rPr lang="en-GB" sz="1400">
                <a:solidFill>
                  <a:srgbClr val="002060"/>
                </a:solidFill>
              </a:rPr>
              <a:t>There are five routes to access capital funding</a:t>
            </a:r>
            <a:br>
              <a:rPr lang="en-GB" sz="1800">
                <a:solidFill>
                  <a:srgbClr val="002060"/>
                </a:solidFill>
              </a:rPr>
            </a:br>
            <a:r>
              <a:rPr lang="en-GB" sz="1200" b="0" i="1">
                <a:solidFill>
                  <a:srgbClr val="002060"/>
                </a:solidFill>
              </a:rPr>
              <a:t>A block of capital is allocated to each area (block allocations) in the medium term capital plan. Each route then has its own defined process to prioritise within the allocation</a:t>
            </a:r>
            <a:endParaRPr lang="en-GB" sz="1800" b="0">
              <a:solidFill>
                <a:srgbClr val="002060"/>
              </a:solidFill>
            </a:endParaRPr>
          </a:p>
        </p:txBody>
      </p:sp>
      <p:graphicFrame>
        <p:nvGraphicFramePr>
          <p:cNvPr id="15" name="Table 14">
            <a:extLst>
              <a:ext uri="{FF2B5EF4-FFF2-40B4-BE49-F238E27FC236}">
                <a16:creationId xmlns:a16="http://schemas.microsoft.com/office/drawing/2014/main" id="{C6701E99-4468-4DF1-B2DD-6338EF8F5169}"/>
              </a:ext>
            </a:extLst>
          </p:cNvPr>
          <p:cNvGraphicFramePr>
            <a:graphicFrameLocks noGrp="1"/>
          </p:cNvGraphicFramePr>
          <p:nvPr>
            <p:extLst>
              <p:ext uri="{D42A27DB-BD31-4B8C-83A1-F6EECF244321}">
                <p14:modId xmlns:p14="http://schemas.microsoft.com/office/powerpoint/2010/main" val="2178734318"/>
              </p:ext>
            </p:extLst>
          </p:nvPr>
        </p:nvGraphicFramePr>
        <p:xfrm>
          <a:off x="215900" y="2001881"/>
          <a:ext cx="11821648" cy="4255946"/>
        </p:xfrm>
        <a:graphic>
          <a:graphicData uri="http://schemas.openxmlformats.org/drawingml/2006/table">
            <a:tbl>
              <a:tblPr firstRow="1" bandRow="1">
                <a:tableStyleId>{5940675A-B579-460E-94D1-54222C63F5DA}</a:tableStyleId>
              </a:tblPr>
              <a:tblGrid>
                <a:gridCol w="1174498">
                  <a:extLst>
                    <a:ext uri="{9D8B030D-6E8A-4147-A177-3AD203B41FA5}">
                      <a16:colId xmlns:a16="http://schemas.microsoft.com/office/drawing/2014/main" val="4031902344"/>
                    </a:ext>
                  </a:extLst>
                </a:gridCol>
                <a:gridCol w="2129430">
                  <a:extLst>
                    <a:ext uri="{9D8B030D-6E8A-4147-A177-3AD203B41FA5}">
                      <a16:colId xmlns:a16="http://schemas.microsoft.com/office/drawing/2014/main" val="253197462"/>
                    </a:ext>
                  </a:extLst>
                </a:gridCol>
                <a:gridCol w="2129430">
                  <a:extLst>
                    <a:ext uri="{9D8B030D-6E8A-4147-A177-3AD203B41FA5}">
                      <a16:colId xmlns:a16="http://schemas.microsoft.com/office/drawing/2014/main" val="3325654879"/>
                    </a:ext>
                  </a:extLst>
                </a:gridCol>
                <a:gridCol w="2129430">
                  <a:extLst>
                    <a:ext uri="{9D8B030D-6E8A-4147-A177-3AD203B41FA5}">
                      <a16:colId xmlns:a16="http://schemas.microsoft.com/office/drawing/2014/main" val="3472420403"/>
                    </a:ext>
                  </a:extLst>
                </a:gridCol>
                <a:gridCol w="2129430">
                  <a:extLst>
                    <a:ext uri="{9D8B030D-6E8A-4147-A177-3AD203B41FA5}">
                      <a16:colId xmlns:a16="http://schemas.microsoft.com/office/drawing/2014/main" val="3457767929"/>
                    </a:ext>
                  </a:extLst>
                </a:gridCol>
                <a:gridCol w="2129430">
                  <a:extLst>
                    <a:ext uri="{9D8B030D-6E8A-4147-A177-3AD203B41FA5}">
                      <a16:colId xmlns:a16="http://schemas.microsoft.com/office/drawing/2014/main" val="748565356"/>
                    </a:ext>
                  </a:extLst>
                </a:gridCol>
              </a:tblGrid>
              <a:tr h="1099946">
                <a:tc>
                  <a:txBody>
                    <a:bodyPr/>
                    <a:lstStyle/>
                    <a:p>
                      <a:r>
                        <a:rPr lang="en-GB" sz="1400" b="1"/>
                        <a:t>Area</a:t>
                      </a:r>
                    </a:p>
                  </a:txBody>
                  <a:tcPr anchor="ctr">
                    <a:solidFill>
                      <a:schemeClr val="accent3">
                        <a:lumMod val="20000"/>
                        <a:lumOff val="80000"/>
                      </a:schemeClr>
                    </a:solidFill>
                  </a:tcPr>
                </a:tc>
                <a:tc>
                  <a:txBody>
                    <a:bodyPr/>
                    <a:lstStyle/>
                    <a:p>
                      <a:endParaRPr lang="en-GB"/>
                    </a:p>
                  </a:txBody>
                  <a:tcPr>
                    <a:solidFill>
                      <a:schemeClr val="accent3">
                        <a:lumMod val="20000"/>
                        <a:lumOff val="80000"/>
                      </a:schemeClr>
                    </a:solidFill>
                  </a:tcPr>
                </a:tc>
                <a:tc>
                  <a:txBody>
                    <a:bodyPr/>
                    <a:lstStyle/>
                    <a:p>
                      <a:endParaRPr lang="en-GB"/>
                    </a:p>
                  </a:txBody>
                  <a:tcPr>
                    <a:solidFill>
                      <a:schemeClr val="accent3">
                        <a:lumMod val="20000"/>
                        <a:lumOff val="80000"/>
                      </a:schemeClr>
                    </a:solidFill>
                  </a:tcPr>
                </a:tc>
                <a:tc>
                  <a:txBody>
                    <a:bodyPr/>
                    <a:lstStyle/>
                    <a:p>
                      <a:endParaRPr lang="en-GB"/>
                    </a:p>
                  </a:txBody>
                  <a:tcPr>
                    <a:solidFill>
                      <a:schemeClr val="accent3">
                        <a:lumMod val="20000"/>
                        <a:lumOff val="80000"/>
                      </a:schemeClr>
                    </a:solidFill>
                  </a:tcPr>
                </a:tc>
                <a:tc>
                  <a:txBody>
                    <a:bodyPr/>
                    <a:lstStyle/>
                    <a:p>
                      <a:endParaRPr lang="en-GB"/>
                    </a:p>
                  </a:txBody>
                  <a:tcPr>
                    <a:solidFill>
                      <a:schemeClr val="accent3">
                        <a:lumMod val="20000"/>
                        <a:lumOff val="80000"/>
                      </a:schemeClr>
                    </a:solidFill>
                  </a:tcPr>
                </a:tc>
                <a:tc>
                  <a:txBody>
                    <a:bodyPr/>
                    <a:lstStyle/>
                    <a:p>
                      <a:endParaRPr lang="en-GB"/>
                    </a:p>
                  </a:txBody>
                  <a:tcPr>
                    <a:solidFill>
                      <a:schemeClr val="accent3">
                        <a:lumMod val="20000"/>
                        <a:lumOff val="80000"/>
                      </a:schemeClr>
                    </a:solidFill>
                  </a:tcPr>
                </a:tc>
                <a:extLst>
                  <a:ext uri="{0D108BD9-81ED-4DB2-BD59-A6C34878D82A}">
                    <a16:rowId xmlns:a16="http://schemas.microsoft.com/office/drawing/2014/main" val="1370799568"/>
                  </a:ext>
                </a:extLst>
              </a:tr>
              <a:tr h="2705083">
                <a:tc>
                  <a:txBody>
                    <a:bodyPr/>
                    <a:lstStyle/>
                    <a:p>
                      <a:r>
                        <a:rPr lang="en-GB" sz="1400" b="1"/>
                        <a:t>Definition</a:t>
                      </a:r>
                    </a:p>
                  </a:txBody>
                  <a:tcPr anchor="ct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Routine replacement of </a:t>
                      </a:r>
                      <a:r>
                        <a:rPr kumimoji="0" lang="en-US"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end of life medical equipment </a:t>
                      </a: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(including minor estates works required to implement those replacements), in order to maintain service capacity and capability.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This does not include the procurement of additional equipment, or to increase the existing fleet of equipment, which should be resourced from the Delivery Group Block Allocation.</a:t>
                      </a:r>
                    </a:p>
                  </a:txBody>
                  <a:tcPr marT="108000">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Routine physical estates works to ensure that the </a:t>
                      </a:r>
                      <a:r>
                        <a:rPr kumimoji="0" lang="en-GB" sz="1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Trust’s building and engineering infrastructure </a:t>
                      </a: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is demonstrably reliable, fit for purpose, resilient and safe.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This does not include schemes to improve service capacity or capability, which happen to have a significant estates element. Those schemes should be resourced from the Delivery Group Block Allocation. </a:t>
                      </a:r>
                      <a:endParaRPr kumimoji="0" lang="en-GB" sz="1200" b="0" i="0" u="none" strike="noStrike" kern="1200" cap="none" spc="0" normalizeH="0" baseline="0" noProof="0" dirty="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endParaRPr>
                    </a:p>
                  </a:txBody>
                  <a:tcPr marT="108000">
                    <a:solidFill>
                      <a:schemeClr val="bg1"/>
                    </a:solidFill>
                  </a:tcPr>
                </a:tc>
                <a:tc>
                  <a:txBody>
                    <a:bodyPr/>
                    <a:lstStyle/>
                    <a:p>
                      <a:pPr marL="0" indent="0">
                        <a:spcAft>
                          <a:spcPts val="600"/>
                        </a:spcAft>
                        <a:buFont typeface="Arial" panose="020B0604020202020204" pitchFamily="34" charset="0"/>
                        <a:buNone/>
                      </a:pPr>
                      <a:r>
                        <a:rPr lang="en-GB" sz="1200" dirty="0">
                          <a:solidFill>
                            <a:schemeClr val="tx1"/>
                          </a:solidFill>
                          <a:latin typeface="Arial" panose="020B0604020202020204" pitchFamily="34" charset="0"/>
                          <a:cs typeface="Arial" panose="020B0604020202020204" pitchFamily="34" charset="0"/>
                        </a:rPr>
                        <a:t>Upgrade or replace of </a:t>
                      </a:r>
                      <a:r>
                        <a:rPr lang="en-GB" sz="1200" b="1" dirty="0">
                          <a:solidFill>
                            <a:schemeClr val="tx1"/>
                          </a:solidFill>
                          <a:latin typeface="Arial" panose="020B0604020202020204" pitchFamily="34" charset="0"/>
                          <a:cs typeface="Arial" panose="020B0604020202020204" pitchFamily="34" charset="0"/>
                        </a:rPr>
                        <a:t>end of life digital infrastructure</a:t>
                      </a:r>
                      <a:r>
                        <a:rPr lang="en-GB" sz="1200" dirty="0">
                          <a:solidFill>
                            <a:schemeClr val="tx1"/>
                          </a:solidFill>
                          <a:latin typeface="Arial" panose="020B0604020202020204" pitchFamily="34" charset="0"/>
                          <a:cs typeface="Arial" panose="020B0604020202020204" pitchFamily="34" charset="0"/>
                        </a:rPr>
                        <a:t>. It covers the like for like upgrade of clinical and non-clinical systems where there is no change in functionality or changes to the hardware specifications. It also includes the </a:t>
                      </a:r>
                      <a:r>
                        <a:rPr lang="en-GB" sz="1200" b="1" dirty="0">
                          <a:solidFill>
                            <a:schemeClr val="tx1"/>
                          </a:solidFill>
                          <a:latin typeface="Arial" panose="020B0604020202020204" pitchFamily="34" charset="0"/>
                          <a:cs typeface="Arial" panose="020B0604020202020204" pitchFamily="34" charset="0"/>
                        </a:rPr>
                        <a:t>break/fix </a:t>
                      </a:r>
                      <a:r>
                        <a:rPr lang="en-GB" sz="1200" dirty="0">
                          <a:solidFill>
                            <a:schemeClr val="tx1"/>
                          </a:solidFill>
                          <a:latin typeface="Arial" panose="020B0604020202020204" pitchFamily="34" charset="0"/>
                          <a:cs typeface="Arial" panose="020B0604020202020204" pitchFamily="34" charset="0"/>
                        </a:rPr>
                        <a:t>of current infrastructure.</a:t>
                      </a:r>
                    </a:p>
                    <a:p>
                      <a:pPr marL="0" indent="0">
                        <a:spcAft>
                          <a:spcPts val="600"/>
                        </a:spcAft>
                        <a:buFont typeface="Arial" panose="020B0604020202020204" pitchFamily="34" charset="0"/>
                        <a:buNone/>
                      </a:pPr>
                      <a:r>
                        <a:rPr lang="en-GB" sz="1200" dirty="0">
                          <a:solidFill>
                            <a:schemeClr val="tx1"/>
                          </a:solidFill>
                          <a:latin typeface="Arial" panose="020B0604020202020204" pitchFamily="34" charset="0"/>
                          <a:cs typeface="Arial" panose="020B0604020202020204" pitchFamily="34" charset="0"/>
                        </a:rPr>
                        <a:t>This includes schemes to digitise processes which are currently manual, or managed utilising low tech software.</a:t>
                      </a:r>
                    </a:p>
                  </a:txBody>
                  <a:tcPr marT="108000">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Routine physical </a:t>
                      </a:r>
                      <a:r>
                        <a:rPr kumimoji="0" lang="en-US"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refurbishment of Theatres and Cath Labs</a:t>
                      </a: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in order to maintain service capacity and capability.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This does not include medical equipment, which should be resourced from the Medical Equipment Block Allocation. Nor does it include schemes to increase the capacity of Cath Labs or Theatres, which should be resourced from the Delivery Group Block Allocation.</a:t>
                      </a:r>
                    </a:p>
                  </a:txBody>
                  <a:tcPr marT="108000">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All schemes which are not covered by other blocks (including </a:t>
                      </a:r>
                      <a:r>
                        <a:rPr kumimoji="0" lang="en-US" sz="1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service change or development) </a:t>
                      </a:r>
                      <a:r>
                        <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and not classified as a Trust major </a:t>
                      </a:r>
                      <a:r>
                        <a:rPr kumimoji="0" lang="en-US" sz="1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Will require business cases approved by IPB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marT="108000">
                    <a:solidFill>
                      <a:schemeClr val="bg1"/>
                    </a:solidFill>
                  </a:tcPr>
                </a:tc>
                <a:extLst>
                  <a:ext uri="{0D108BD9-81ED-4DB2-BD59-A6C34878D82A}">
                    <a16:rowId xmlns:a16="http://schemas.microsoft.com/office/drawing/2014/main" val="2129139539"/>
                  </a:ext>
                </a:extLst>
              </a:tr>
            </a:tbl>
          </a:graphicData>
        </a:graphic>
      </p:graphicFrame>
      <p:sp>
        <p:nvSpPr>
          <p:cNvPr id="18" name="Arrow: Left-Right 17">
            <a:extLst>
              <a:ext uri="{FF2B5EF4-FFF2-40B4-BE49-F238E27FC236}">
                <a16:creationId xmlns:a16="http://schemas.microsoft.com/office/drawing/2014/main" id="{E879AB9D-BCE4-47C2-BA6A-328FE68A4C56}"/>
              </a:ext>
            </a:extLst>
          </p:cNvPr>
          <p:cNvSpPr/>
          <p:nvPr/>
        </p:nvSpPr>
        <p:spPr>
          <a:xfrm>
            <a:off x="1760735" y="1695112"/>
            <a:ext cx="8185191" cy="306770"/>
          </a:xfrm>
          <a:prstGeom prst="leftRightArrow">
            <a:avLst>
              <a:gd name="adj1" fmla="val 66872"/>
              <a:gd name="adj2" fmla="val 50000"/>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Maintaining &amp; replacing existing assets – resilience and replacement</a:t>
            </a:r>
          </a:p>
        </p:txBody>
      </p:sp>
      <p:sp>
        <p:nvSpPr>
          <p:cNvPr id="19" name="Arrow: Left-Right 18">
            <a:extLst>
              <a:ext uri="{FF2B5EF4-FFF2-40B4-BE49-F238E27FC236}">
                <a16:creationId xmlns:a16="http://schemas.microsoft.com/office/drawing/2014/main" id="{3163404C-E4F5-4968-AB43-F982E53525A2}"/>
              </a:ext>
            </a:extLst>
          </p:cNvPr>
          <p:cNvSpPr/>
          <p:nvPr/>
        </p:nvSpPr>
        <p:spPr>
          <a:xfrm>
            <a:off x="9947485" y="1695112"/>
            <a:ext cx="2090065" cy="306770"/>
          </a:xfrm>
          <a:prstGeom prst="leftRightArrow">
            <a:avLst>
              <a:gd name="adj1" fmla="val 66872"/>
              <a:gd name="adj2" fmla="val 50000"/>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New developments</a:t>
            </a:r>
          </a:p>
        </p:txBody>
      </p:sp>
      <p:sp>
        <p:nvSpPr>
          <p:cNvPr id="20" name="Rectangle 19">
            <a:extLst>
              <a:ext uri="{FF2B5EF4-FFF2-40B4-BE49-F238E27FC236}">
                <a16:creationId xmlns:a16="http://schemas.microsoft.com/office/drawing/2014/main" id="{C8986EDD-1F8E-4AE6-87A5-A64AB618C15D}"/>
              </a:ext>
            </a:extLst>
          </p:cNvPr>
          <p:cNvSpPr/>
          <p:nvPr/>
        </p:nvSpPr>
        <p:spPr>
          <a:xfrm>
            <a:off x="3809070" y="2115792"/>
            <a:ext cx="1568516" cy="80209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Estates Backlog Maintenance</a:t>
            </a:r>
          </a:p>
        </p:txBody>
      </p:sp>
      <p:sp>
        <p:nvSpPr>
          <p:cNvPr id="21" name="Rectangle 20">
            <a:extLst>
              <a:ext uri="{FF2B5EF4-FFF2-40B4-BE49-F238E27FC236}">
                <a16:creationId xmlns:a16="http://schemas.microsoft.com/office/drawing/2014/main" id="{97E9B566-372F-4171-8055-F035CD674F14}"/>
              </a:ext>
            </a:extLst>
          </p:cNvPr>
          <p:cNvSpPr/>
          <p:nvPr/>
        </p:nvSpPr>
        <p:spPr>
          <a:xfrm>
            <a:off x="5965535" y="2115791"/>
            <a:ext cx="1568516" cy="80209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Digital Maintenance and Cyclical Upgrade</a:t>
            </a:r>
          </a:p>
        </p:txBody>
      </p:sp>
      <p:sp>
        <p:nvSpPr>
          <p:cNvPr id="22" name="Rectangle 21">
            <a:extLst>
              <a:ext uri="{FF2B5EF4-FFF2-40B4-BE49-F238E27FC236}">
                <a16:creationId xmlns:a16="http://schemas.microsoft.com/office/drawing/2014/main" id="{3F6FF11E-3C82-43F0-B988-7E926038EBA9}"/>
              </a:ext>
            </a:extLst>
          </p:cNvPr>
          <p:cNvSpPr/>
          <p:nvPr/>
        </p:nvSpPr>
        <p:spPr>
          <a:xfrm>
            <a:off x="1704288" y="2115792"/>
            <a:ext cx="1568516" cy="80209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Medical Equipment Replacement</a:t>
            </a:r>
          </a:p>
        </p:txBody>
      </p:sp>
      <p:sp>
        <p:nvSpPr>
          <p:cNvPr id="23" name="Rectangle 22">
            <a:extLst>
              <a:ext uri="{FF2B5EF4-FFF2-40B4-BE49-F238E27FC236}">
                <a16:creationId xmlns:a16="http://schemas.microsoft.com/office/drawing/2014/main" id="{BAB5D151-55DF-4485-8CA8-58F22959741D}"/>
              </a:ext>
            </a:extLst>
          </p:cNvPr>
          <p:cNvSpPr/>
          <p:nvPr/>
        </p:nvSpPr>
        <p:spPr>
          <a:xfrm>
            <a:off x="8070317" y="2115791"/>
            <a:ext cx="1568516" cy="80209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Theatres and Cath Labs Refurbishment</a:t>
            </a:r>
          </a:p>
        </p:txBody>
      </p:sp>
      <p:sp>
        <p:nvSpPr>
          <p:cNvPr id="24" name="Rectangle 23">
            <a:extLst>
              <a:ext uri="{FF2B5EF4-FFF2-40B4-BE49-F238E27FC236}">
                <a16:creationId xmlns:a16="http://schemas.microsoft.com/office/drawing/2014/main" id="{A26234E4-BE21-418E-88D6-D9822BD8427E}"/>
              </a:ext>
            </a:extLst>
          </p:cNvPr>
          <p:cNvSpPr/>
          <p:nvPr/>
        </p:nvSpPr>
        <p:spPr>
          <a:xfrm>
            <a:off x="10201898" y="2115790"/>
            <a:ext cx="1568516" cy="80209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Delivery Group Strategic Priorities</a:t>
            </a:r>
          </a:p>
        </p:txBody>
      </p:sp>
    </p:spTree>
    <p:extLst>
      <p:ext uri="{BB962C8B-B14F-4D97-AF65-F5344CB8AC3E}">
        <p14:creationId xmlns:p14="http://schemas.microsoft.com/office/powerpoint/2010/main" val="35768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BC54EF-C53D-43AD-AB5F-936F4F25B6F4}"/>
              </a:ext>
            </a:extLst>
          </p:cNvPr>
          <p:cNvSpPr>
            <a:spLocks noGrp="1"/>
          </p:cNvSpPr>
          <p:nvPr>
            <p:ph idx="1"/>
          </p:nvPr>
        </p:nvSpPr>
        <p:spPr/>
        <p:txBody>
          <a:bodyPr/>
          <a:lstStyle/>
          <a:p>
            <a:endParaRPr lang="en-GB"/>
          </a:p>
        </p:txBody>
      </p:sp>
      <p:sp>
        <p:nvSpPr>
          <p:cNvPr id="6" name="Title 1">
            <a:extLst>
              <a:ext uri="{FF2B5EF4-FFF2-40B4-BE49-F238E27FC236}">
                <a16:creationId xmlns:a16="http://schemas.microsoft.com/office/drawing/2014/main" id="{014A3D49-7187-46AC-9AB4-42C9A4BCB519}"/>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0070C0"/>
                </a:solidFill>
              </a:rPr>
              <a:t>Top tips &amp; What to look for?</a:t>
            </a:r>
          </a:p>
        </p:txBody>
      </p:sp>
    </p:spTree>
    <p:extLst>
      <p:ext uri="{BB962C8B-B14F-4D97-AF65-F5344CB8AC3E}">
        <p14:creationId xmlns:p14="http://schemas.microsoft.com/office/powerpoint/2010/main" val="4148924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9A49-2A64-4473-85EF-51B2C392633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Top tips</a:t>
            </a:r>
          </a:p>
        </p:txBody>
      </p:sp>
      <p:sp>
        <p:nvSpPr>
          <p:cNvPr id="3" name="Content Placeholder 2">
            <a:extLst>
              <a:ext uri="{FF2B5EF4-FFF2-40B4-BE49-F238E27FC236}">
                <a16:creationId xmlns:a16="http://schemas.microsoft.com/office/drawing/2014/main" id="{5A12656C-2337-412B-9BB4-AA3DCF7CB036}"/>
              </a:ext>
            </a:extLst>
          </p:cNvPr>
          <p:cNvSpPr>
            <a:spLocks noGrp="1"/>
          </p:cNvSpPr>
          <p:nvPr>
            <p:ph idx="1"/>
          </p:nvPr>
        </p:nvSpPr>
        <p:spPr>
          <a:xfrm>
            <a:off x="838199" y="1473871"/>
            <a:ext cx="10879319" cy="5294574"/>
          </a:xfrm>
        </p:spPr>
        <p:txBody>
          <a:bodyPr>
            <a:noAutofit/>
          </a:bodyPr>
          <a:lstStyle/>
          <a:p>
            <a:r>
              <a:rPr lang="en-GB" sz="2000" dirty="0"/>
              <a:t>Don’t make it too long or verbose! </a:t>
            </a:r>
            <a:r>
              <a:rPr lang="en-GB" sz="2000" dirty="0">
                <a:solidFill>
                  <a:srgbClr val="000000"/>
                </a:solidFill>
                <a:cs typeface="Arial" panose="020B0604020202020204" pitchFamily="34" charset="0"/>
              </a:rPr>
              <a:t>K</a:t>
            </a:r>
            <a:r>
              <a:rPr lang="en-GB" sz="2000" dirty="0">
                <a:solidFill>
                  <a:srgbClr val="000000"/>
                </a:solidFill>
                <a:ea typeface="Times New Roman" panose="02020603050405020304" pitchFamily="18" charset="0"/>
                <a:cs typeface="Arial" panose="020B0604020202020204" pitchFamily="34" charset="0"/>
              </a:rPr>
              <a:t>eep to the critical detail - </a:t>
            </a:r>
            <a:r>
              <a:rPr lang="en-GB" sz="2000" dirty="0"/>
              <a:t>If it doesn’t add value to the reader then don’t need it in. </a:t>
            </a:r>
            <a:r>
              <a:rPr lang="en-GB" sz="2000" dirty="0" err="1"/>
              <a:t>i.e</a:t>
            </a:r>
            <a:r>
              <a:rPr lang="en-GB" sz="2000" dirty="0"/>
              <a:t> Do the GSTT board need to know that GSTT is an organisation across 4 sites with a global reputation and turnover of £2bn+?</a:t>
            </a:r>
          </a:p>
          <a:p>
            <a:r>
              <a:rPr lang="en-GB" sz="2000" dirty="0">
                <a:solidFill>
                  <a:srgbClr val="000000"/>
                </a:solidFill>
                <a:ea typeface="Times New Roman" panose="02020603050405020304" pitchFamily="18" charset="0"/>
                <a:cs typeface="Arial" panose="020B0604020202020204" pitchFamily="34" charset="0"/>
              </a:rPr>
              <a:t>Try and keep to a consistent style. Having one overall business case writer / owner is useful…</a:t>
            </a:r>
            <a:r>
              <a:rPr lang="en-GB" sz="2000" dirty="0"/>
              <a:t>Has to be owned by the Trust – not external consultants and not temporary staff. External support is valuable for certain aspects but the responsibility and ownership should remain within the Trust. </a:t>
            </a:r>
          </a:p>
          <a:p>
            <a:r>
              <a:rPr lang="en-GB" sz="2000" dirty="0">
                <a:solidFill>
                  <a:srgbClr val="000000"/>
                </a:solidFill>
                <a:ea typeface="Times New Roman" panose="02020603050405020304" pitchFamily="18" charset="0"/>
                <a:cs typeface="Arial" panose="020B0604020202020204" pitchFamily="34" charset="0"/>
              </a:rPr>
              <a:t>Show you understand the current state, and the problem the Business Case is addressing. Is there already a known risk on our risk register? Can we reference it? Have there been SIRIs associated?</a:t>
            </a:r>
            <a:endParaRPr lang="en-GB" sz="2000" dirty="0"/>
          </a:p>
          <a:p>
            <a:r>
              <a:rPr lang="en-GB" sz="2000" dirty="0"/>
              <a:t>Ensure you are involved as early as possible – ideally from the outset. If you do not feel comfortable signing off the finance case or if told “it’s not ready for Finance review” – challenge or escalate!</a:t>
            </a:r>
          </a:p>
          <a:p>
            <a:r>
              <a:rPr lang="en-GB" sz="2000" dirty="0">
                <a:solidFill>
                  <a:srgbClr val="000000"/>
                </a:solidFill>
                <a:ea typeface="Times New Roman" panose="02020603050405020304" pitchFamily="18" charset="0"/>
                <a:cs typeface="Arial" panose="020B0604020202020204" pitchFamily="34" charset="0"/>
              </a:rPr>
              <a:t>What dependencies will be needed across the organisation? Does this impact IT, Estates, Comms?</a:t>
            </a:r>
            <a:r>
              <a:rPr lang="en-GB" sz="2000" dirty="0">
                <a:solidFill>
                  <a:srgbClr val="000000"/>
                </a:solidFill>
                <a:ea typeface="Calibri" panose="020F0502020204030204" pitchFamily="34" charset="0"/>
                <a:cs typeface="Arial" panose="020B0604020202020204" pitchFamily="34" charset="0"/>
              </a:rPr>
              <a:t> </a:t>
            </a:r>
          </a:p>
          <a:p>
            <a:r>
              <a:rPr lang="en-GB" sz="2000" dirty="0">
                <a:solidFill>
                  <a:srgbClr val="000000"/>
                </a:solidFill>
                <a:ea typeface="Times New Roman" panose="02020603050405020304" pitchFamily="18" charset="0"/>
                <a:cs typeface="Arial" panose="020B0604020202020204" pitchFamily="34" charset="0"/>
              </a:rPr>
              <a:t>Ensure we have properly looked at alternative options and keep an open mind. Often the initial solution we’ve identified may not be the optimal one. How does the solution directly fix the problem?</a:t>
            </a:r>
          </a:p>
          <a:p>
            <a:r>
              <a:rPr lang="en-GB" sz="2000" dirty="0">
                <a:solidFill>
                  <a:srgbClr val="000000"/>
                </a:solidFill>
                <a:ea typeface="Times New Roman" panose="02020603050405020304" pitchFamily="18" charset="0"/>
                <a:cs typeface="Arial" panose="020B0604020202020204" pitchFamily="34" charset="0"/>
              </a:rPr>
              <a:t>Avoid coming to the solution first then retrofitting the analysis</a:t>
            </a:r>
            <a:endParaRPr lang="en-GB" sz="2000" dirty="0"/>
          </a:p>
        </p:txBody>
      </p:sp>
    </p:spTree>
    <p:extLst>
      <p:ext uri="{BB962C8B-B14F-4D97-AF65-F5344CB8AC3E}">
        <p14:creationId xmlns:p14="http://schemas.microsoft.com/office/powerpoint/2010/main" val="3991715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9A49-2A64-4473-85EF-51B2C392633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What to look for in Finance Cases</a:t>
            </a:r>
          </a:p>
        </p:txBody>
      </p:sp>
      <p:sp>
        <p:nvSpPr>
          <p:cNvPr id="3" name="Content Placeholder 2">
            <a:extLst>
              <a:ext uri="{FF2B5EF4-FFF2-40B4-BE49-F238E27FC236}">
                <a16:creationId xmlns:a16="http://schemas.microsoft.com/office/drawing/2014/main" id="{5A12656C-2337-412B-9BB4-AA3DCF7CB036}"/>
              </a:ext>
            </a:extLst>
          </p:cNvPr>
          <p:cNvSpPr>
            <a:spLocks noGrp="1"/>
          </p:cNvSpPr>
          <p:nvPr>
            <p:ph idx="1"/>
          </p:nvPr>
        </p:nvSpPr>
        <p:spPr>
          <a:xfrm>
            <a:off x="838200" y="1693647"/>
            <a:ext cx="10515600" cy="4754284"/>
          </a:xfrm>
        </p:spPr>
        <p:txBody>
          <a:bodyPr>
            <a:normAutofit fontScale="92500"/>
          </a:bodyPr>
          <a:lstStyle/>
          <a:p>
            <a:r>
              <a:rPr lang="en-GB" sz="2400" dirty="0"/>
              <a:t>Have Capital charges been accounted for? PDC Dividends, depreciation. Typically add 8-10% onto our capital costs. </a:t>
            </a:r>
          </a:p>
          <a:p>
            <a:r>
              <a:rPr lang="en-GB" sz="2400" dirty="0"/>
              <a:t>Have Lifecycle costs been accounted for? Especially important if charity funded!</a:t>
            </a:r>
          </a:p>
          <a:p>
            <a:r>
              <a:rPr lang="en-GB" sz="2400" dirty="0"/>
              <a:t>Have staffing costs been included – including Essentia, </a:t>
            </a:r>
            <a:r>
              <a:rPr lang="en-GB" sz="2400" dirty="0" err="1"/>
              <a:t>Dti</a:t>
            </a:r>
            <a:r>
              <a:rPr lang="en-GB" sz="2400" dirty="0"/>
              <a:t> ?</a:t>
            </a:r>
          </a:p>
          <a:p>
            <a:r>
              <a:rPr lang="en-GB" sz="2400" dirty="0"/>
              <a:t>Are financial assumptions such as Inflation consistent with our LTFM?</a:t>
            </a:r>
          </a:p>
          <a:p>
            <a:r>
              <a:rPr lang="en-GB" sz="2400" dirty="0"/>
              <a:t>Have all associated costs outside of immediate project been captured – Decant, Infrastructure upgrades, loss of income if closing a space for works etc</a:t>
            </a:r>
          </a:p>
          <a:p>
            <a:r>
              <a:rPr lang="en-GB" sz="2400" dirty="0"/>
              <a:t>Has a request for resource to move to next step been performed and critically reviewed?</a:t>
            </a:r>
          </a:p>
          <a:p>
            <a:r>
              <a:rPr lang="en-GB" sz="2400" dirty="0"/>
              <a:t>What is the impact on Cash? Cashflow forecasts are key!</a:t>
            </a:r>
          </a:p>
          <a:p>
            <a:r>
              <a:rPr lang="en-GB" sz="2400" dirty="0"/>
              <a:t>Remember - sometimes the business case may not have a compelling finance case but it is still a good thing to do. The key is to spell that out so the Board can make an informed and transparent decision.</a:t>
            </a:r>
          </a:p>
          <a:p>
            <a:endParaRPr lang="en-GB" sz="2400" dirty="0"/>
          </a:p>
          <a:p>
            <a:endParaRPr lang="en-GB" sz="2400" dirty="0"/>
          </a:p>
          <a:p>
            <a:endParaRPr lang="en-GB" sz="2400" dirty="0"/>
          </a:p>
        </p:txBody>
      </p:sp>
    </p:spTree>
    <p:extLst>
      <p:ext uri="{BB962C8B-B14F-4D97-AF65-F5344CB8AC3E}">
        <p14:creationId xmlns:p14="http://schemas.microsoft.com/office/powerpoint/2010/main" val="2074059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9A49-2A64-4473-85EF-51B2C3926335}"/>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Other places where finance can add value</a:t>
            </a:r>
          </a:p>
        </p:txBody>
      </p:sp>
      <p:sp>
        <p:nvSpPr>
          <p:cNvPr id="3" name="Content Placeholder 2">
            <a:extLst>
              <a:ext uri="{FF2B5EF4-FFF2-40B4-BE49-F238E27FC236}">
                <a16:creationId xmlns:a16="http://schemas.microsoft.com/office/drawing/2014/main" id="{5A12656C-2337-412B-9BB4-AA3DCF7CB036}"/>
              </a:ext>
            </a:extLst>
          </p:cNvPr>
          <p:cNvSpPr>
            <a:spLocks noGrp="1"/>
          </p:cNvSpPr>
          <p:nvPr>
            <p:ph idx="1"/>
          </p:nvPr>
        </p:nvSpPr>
        <p:spPr/>
        <p:txBody>
          <a:bodyPr>
            <a:normAutofit/>
          </a:bodyPr>
          <a:lstStyle/>
          <a:p>
            <a:r>
              <a:rPr lang="en-GB" sz="2400" dirty="0"/>
              <a:t>Have </a:t>
            </a:r>
            <a:r>
              <a:rPr lang="en-GB" sz="2400" dirty="0" err="1"/>
              <a:t>monetisable</a:t>
            </a:r>
            <a:r>
              <a:rPr lang="en-GB" sz="2400" dirty="0"/>
              <a:t> benefits been calculated correctly? They need to be incremental to Do Nothing position and be consistent with our financial assumptions</a:t>
            </a:r>
          </a:p>
          <a:p>
            <a:r>
              <a:rPr lang="en-GB" sz="2400" dirty="0"/>
              <a:t>Have the project team missed any financial benefits? Are there further advantages they haven’t captured nor thought of in their process?</a:t>
            </a:r>
          </a:p>
          <a:p>
            <a:r>
              <a:rPr lang="en-GB" sz="2400" dirty="0"/>
              <a:t>Suggesting alternative solutions and options that may be better for the project. </a:t>
            </a:r>
          </a:p>
          <a:p>
            <a:r>
              <a:rPr lang="en-GB" sz="2400" dirty="0"/>
              <a:t>Ensure challenging of requirements to build an OBC / FBC.</a:t>
            </a:r>
          </a:p>
          <a:p>
            <a:endParaRPr lang="en-GB" sz="2400" dirty="0"/>
          </a:p>
          <a:p>
            <a:endParaRPr lang="en-GB" sz="2400" dirty="0"/>
          </a:p>
          <a:p>
            <a:endParaRPr lang="en-GB" sz="2400" dirty="0"/>
          </a:p>
        </p:txBody>
      </p:sp>
    </p:spTree>
    <p:extLst>
      <p:ext uri="{BB962C8B-B14F-4D97-AF65-F5344CB8AC3E}">
        <p14:creationId xmlns:p14="http://schemas.microsoft.com/office/powerpoint/2010/main" val="2189926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E45-D429-4013-BB06-7E8CAB6D0B70}"/>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Further Information</a:t>
            </a:r>
          </a:p>
        </p:txBody>
      </p:sp>
      <p:sp>
        <p:nvSpPr>
          <p:cNvPr id="3" name="Content Placeholder 2">
            <a:extLst>
              <a:ext uri="{FF2B5EF4-FFF2-40B4-BE49-F238E27FC236}">
                <a16:creationId xmlns:a16="http://schemas.microsoft.com/office/drawing/2014/main" id="{5735274C-E447-45A8-9BF6-EE39EEF38031}"/>
              </a:ext>
            </a:extLst>
          </p:cNvPr>
          <p:cNvSpPr>
            <a:spLocks noGrp="1"/>
          </p:cNvSpPr>
          <p:nvPr>
            <p:ph idx="1"/>
          </p:nvPr>
        </p:nvSpPr>
        <p:spPr/>
        <p:txBody>
          <a:bodyPr>
            <a:normAutofit lnSpcReduction="10000"/>
          </a:bodyPr>
          <a:lstStyle/>
          <a:p>
            <a:r>
              <a:rPr lang="en-GB" sz="2400" dirty="0"/>
              <a:t>A number of people have been put forward to take Better Business Course training. Please do it!</a:t>
            </a:r>
          </a:p>
          <a:p>
            <a:r>
              <a:rPr lang="en-GB" sz="2400" dirty="0"/>
              <a:t>Anyone else is interested please contact me and we could review how many licenses are unused and could potentially be re-allocated</a:t>
            </a:r>
          </a:p>
          <a:p>
            <a:r>
              <a:rPr lang="en-GB" sz="2400" dirty="0" err="1"/>
              <a:t>Gti</a:t>
            </a:r>
            <a:r>
              <a:rPr lang="en-GB" sz="2400" dirty="0"/>
              <a:t> page: </a:t>
            </a:r>
            <a:r>
              <a:rPr lang="en-GB" sz="2400" dirty="0">
                <a:hlinkClick r:id="rId2"/>
              </a:rPr>
              <a:t>Business Case Templates</a:t>
            </a:r>
            <a:endParaRPr lang="en-GB" sz="2400" dirty="0"/>
          </a:p>
          <a:p>
            <a:r>
              <a:rPr lang="en-GB" sz="2400" dirty="0"/>
              <a:t>Plenty of literature and articles about the importance of business cases across the web. </a:t>
            </a:r>
          </a:p>
          <a:p>
            <a:r>
              <a:rPr lang="en-GB" sz="2400" dirty="0"/>
              <a:t>Free public documents -&gt;</a:t>
            </a:r>
          </a:p>
          <a:p>
            <a:pPr marL="0" indent="0">
              <a:buNone/>
            </a:pPr>
            <a:r>
              <a:rPr lang="en-GB" sz="2400" dirty="0">
                <a:hlinkClick r:id="rId3"/>
              </a:rPr>
              <a:t>Green Book guidance on public sector business cases using the 'five case model' (england.nhs.uk)</a:t>
            </a:r>
            <a:endParaRPr lang="en-GB" sz="2400" dirty="0"/>
          </a:p>
          <a:p>
            <a:pPr marL="0" indent="0">
              <a:buNone/>
            </a:pPr>
            <a:r>
              <a:rPr lang="en-GB" sz="2400" dirty="0">
                <a:hlinkClick r:id="rId4"/>
              </a:rPr>
              <a:t>Guide to developing the Programme Business Case (publishing.service.gov.uk)</a:t>
            </a:r>
            <a:endParaRPr lang="en-GB" sz="2400" dirty="0"/>
          </a:p>
          <a:p>
            <a:endParaRPr lang="en-GB" sz="2400" dirty="0"/>
          </a:p>
          <a:p>
            <a:endParaRPr lang="en-GB" sz="2400" dirty="0"/>
          </a:p>
        </p:txBody>
      </p:sp>
    </p:spTree>
    <p:extLst>
      <p:ext uri="{BB962C8B-B14F-4D97-AF65-F5344CB8AC3E}">
        <p14:creationId xmlns:p14="http://schemas.microsoft.com/office/powerpoint/2010/main" val="1760863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C1D48-A4F9-48C0-B352-A23C5C705630}"/>
              </a:ext>
            </a:extLst>
          </p:cNvPr>
          <p:cNvSpPr>
            <a:spLocks noGrp="1"/>
          </p:cNvSpPr>
          <p:nvPr>
            <p:ph type="title"/>
          </p:nvPr>
        </p:nvSpPr>
        <p:spPr/>
        <p:txBody>
          <a:bodyPr/>
          <a:lstStyle/>
          <a:p>
            <a:r>
              <a:rPr lang="en-GB" sz="3600" b="1" dirty="0">
                <a:solidFill>
                  <a:srgbClr val="0070C0"/>
                </a:solidFill>
              </a:rPr>
              <a:t>What is the point of a business case?</a:t>
            </a:r>
          </a:p>
        </p:txBody>
      </p:sp>
      <p:sp>
        <p:nvSpPr>
          <p:cNvPr id="4" name="Speech Bubble: Oval 3">
            <a:extLst>
              <a:ext uri="{FF2B5EF4-FFF2-40B4-BE49-F238E27FC236}">
                <a16:creationId xmlns:a16="http://schemas.microsoft.com/office/drawing/2014/main" id="{49E1AB51-FF00-4D50-B1FC-728D766818B0}"/>
              </a:ext>
            </a:extLst>
          </p:cNvPr>
          <p:cNvSpPr/>
          <p:nvPr/>
        </p:nvSpPr>
        <p:spPr>
          <a:xfrm>
            <a:off x="978714" y="1690688"/>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governance tick box</a:t>
            </a:r>
          </a:p>
        </p:txBody>
      </p:sp>
      <p:sp>
        <p:nvSpPr>
          <p:cNvPr id="5" name="Speech Bubble: Oval 4">
            <a:extLst>
              <a:ext uri="{FF2B5EF4-FFF2-40B4-BE49-F238E27FC236}">
                <a16:creationId xmlns:a16="http://schemas.microsoft.com/office/drawing/2014/main" id="{D02E1930-DACE-4106-A687-8D60188E14CA}"/>
              </a:ext>
            </a:extLst>
          </p:cNvPr>
          <p:cNvSpPr/>
          <p:nvPr/>
        </p:nvSpPr>
        <p:spPr>
          <a:xfrm>
            <a:off x="2650922" y="3184907"/>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way to delay approving projects to reduce spend</a:t>
            </a:r>
          </a:p>
        </p:txBody>
      </p:sp>
      <p:sp>
        <p:nvSpPr>
          <p:cNvPr id="6" name="Speech Bubble: Oval 5">
            <a:extLst>
              <a:ext uri="{FF2B5EF4-FFF2-40B4-BE49-F238E27FC236}">
                <a16:creationId xmlns:a16="http://schemas.microsoft.com/office/drawing/2014/main" id="{520EBBFC-0A89-4AEE-A5A0-4439D01DBD90}"/>
              </a:ext>
            </a:extLst>
          </p:cNvPr>
          <p:cNvSpPr/>
          <p:nvPr/>
        </p:nvSpPr>
        <p:spPr>
          <a:xfrm>
            <a:off x="4426590" y="1657143"/>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provide a paper trail / audit trail of our decisions</a:t>
            </a:r>
          </a:p>
        </p:txBody>
      </p:sp>
      <p:sp>
        <p:nvSpPr>
          <p:cNvPr id="7" name="Speech Bubble: Oval 6">
            <a:extLst>
              <a:ext uri="{FF2B5EF4-FFF2-40B4-BE49-F238E27FC236}">
                <a16:creationId xmlns:a16="http://schemas.microsoft.com/office/drawing/2014/main" id="{A387B15D-4C31-477E-8D20-9F5414E0CF27}"/>
              </a:ext>
            </a:extLst>
          </p:cNvPr>
          <p:cNvSpPr/>
          <p:nvPr/>
        </p:nvSpPr>
        <p:spPr>
          <a:xfrm>
            <a:off x="7572462" y="1499241"/>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summarise what the project wants the Board to approve</a:t>
            </a:r>
          </a:p>
        </p:txBody>
      </p:sp>
      <p:sp>
        <p:nvSpPr>
          <p:cNvPr id="9" name="Speech Bubble: Oval 8">
            <a:extLst>
              <a:ext uri="{FF2B5EF4-FFF2-40B4-BE49-F238E27FC236}">
                <a16:creationId xmlns:a16="http://schemas.microsoft.com/office/drawing/2014/main" id="{EECC8796-ED06-4B50-815A-2EA0296D5EEA}"/>
              </a:ext>
            </a:extLst>
          </p:cNvPr>
          <p:cNvSpPr/>
          <p:nvPr/>
        </p:nvSpPr>
        <p:spPr>
          <a:xfrm>
            <a:off x="5676550" y="3212513"/>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provide an overview of a scheme</a:t>
            </a:r>
          </a:p>
        </p:txBody>
      </p:sp>
      <p:sp>
        <p:nvSpPr>
          <p:cNvPr id="10" name="Speech Bubble: Oval 9">
            <a:extLst>
              <a:ext uri="{FF2B5EF4-FFF2-40B4-BE49-F238E27FC236}">
                <a16:creationId xmlns:a16="http://schemas.microsoft.com/office/drawing/2014/main" id="{C1B30718-1807-4373-BB2C-117779C7C0EF}"/>
              </a:ext>
            </a:extLst>
          </p:cNvPr>
          <p:cNvSpPr/>
          <p:nvPr/>
        </p:nvSpPr>
        <p:spPr>
          <a:xfrm>
            <a:off x="992697" y="4898129"/>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understand if it (the project) makes money or not</a:t>
            </a:r>
          </a:p>
        </p:txBody>
      </p:sp>
      <p:sp>
        <p:nvSpPr>
          <p:cNvPr id="11" name="Speech Bubble: Oval 10">
            <a:extLst>
              <a:ext uri="{FF2B5EF4-FFF2-40B4-BE49-F238E27FC236}">
                <a16:creationId xmlns:a16="http://schemas.microsoft.com/office/drawing/2014/main" id="{D96CEA6F-630D-43CD-8574-ADD45E95599D}"/>
              </a:ext>
            </a:extLst>
          </p:cNvPr>
          <p:cNvSpPr/>
          <p:nvPr/>
        </p:nvSpPr>
        <p:spPr>
          <a:xfrm>
            <a:off x="4188902" y="4702948"/>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Something NHSE makes us do</a:t>
            </a:r>
          </a:p>
        </p:txBody>
      </p:sp>
      <p:sp>
        <p:nvSpPr>
          <p:cNvPr id="12" name="Speech Bubble: Oval 11">
            <a:extLst>
              <a:ext uri="{FF2B5EF4-FFF2-40B4-BE49-F238E27FC236}">
                <a16:creationId xmlns:a16="http://schemas.microsoft.com/office/drawing/2014/main" id="{F183A769-FAD6-44B8-B12C-EE2AF3F85FE5}"/>
              </a:ext>
            </a:extLst>
          </p:cNvPr>
          <p:cNvSpPr/>
          <p:nvPr/>
        </p:nvSpPr>
        <p:spPr>
          <a:xfrm>
            <a:off x="8822422" y="2982706"/>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stop spending money on unnecessary things</a:t>
            </a:r>
          </a:p>
        </p:txBody>
      </p:sp>
      <p:sp>
        <p:nvSpPr>
          <p:cNvPr id="13" name="Speech Bubble: Oval 12">
            <a:extLst>
              <a:ext uri="{FF2B5EF4-FFF2-40B4-BE49-F238E27FC236}">
                <a16:creationId xmlns:a16="http://schemas.microsoft.com/office/drawing/2014/main" id="{A942AFC0-4134-4D29-B214-E7E7C7F9266B}"/>
              </a:ext>
            </a:extLst>
          </p:cNvPr>
          <p:cNvSpPr/>
          <p:nvPr/>
        </p:nvSpPr>
        <p:spPr>
          <a:xfrm>
            <a:off x="7473192" y="4782575"/>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make sure the correct people have signed it off</a:t>
            </a:r>
          </a:p>
        </p:txBody>
      </p:sp>
      <p:sp>
        <p:nvSpPr>
          <p:cNvPr id="14" name="Speech Bubble: Oval 13">
            <a:extLst>
              <a:ext uri="{FF2B5EF4-FFF2-40B4-BE49-F238E27FC236}">
                <a16:creationId xmlns:a16="http://schemas.microsoft.com/office/drawing/2014/main" id="{B4B26774-B907-410C-82E1-F83C0D1BACC2}"/>
              </a:ext>
            </a:extLst>
          </p:cNvPr>
          <p:cNvSpPr/>
          <p:nvPr/>
        </p:nvSpPr>
        <p:spPr>
          <a:xfrm>
            <a:off x="318781" y="3411829"/>
            <a:ext cx="1923875" cy="112624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don’t know</a:t>
            </a:r>
          </a:p>
        </p:txBody>
      </p:sp>
    </p:spTree>
    <p:extLst>
      <p:ext uri="{BB962C8B-B14F-4D97-AF65-F5344CB8AC3E}">
        <p14:creationId xmlns:p14="http://schemas.microsoft.com/office/powerpoint/2010/main" val="2220672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C1D48-A4F9-48C0-B352-A23C5C705630}"/>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What is the point of a business case?</a:t>
            </a:r>
          </a:p>
        </p:txBody>
      </p:sp>
      <p:sp>
        <p:nvSpPr>
          <p:cNvPr id="6" name="Speech Bubble: Oval 5">
            <a:extLst>
              <a:ext uri="{FF2B5EF4-FFF2-40B4-BE49-F238E27FC236}">
                <a16:creationId xmlns:a16="http://schemas.microsoft.com/office/drawing/2014/main" id="{520EBBFC-0A89-4AEE-A5A0-4439D01DBD90}"/>
              </a:ext>
            </a:extLst>
          </p:cNvPr>
          <p:cNvSpPr/>
          <p:nvPr/>
        </p:nvSpPr>
        <p:spPr>
          <a:xfrm>
            <a:off x="4426590" y="1657143"/>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provide a paper trail / audit trail of our decisions</a:t>
            </a:r>
          </a:p>
        </p:txBody>
      </p:sp>
      <p:sp>
        <p:nvSpPr>
          <p:cNvPr id="7" name="Speech Bubble: Oval 6">
            <a:extLst>
              <a:ext uri="{FF2B5EF4-FFF2-40B4-BE49-F238E27FC236}">
                <a16:creationId xmlns:a16="http://schemas.microsoft.com/office/drawing/2014/main" id="{A387B15D-4C31-477E-8D20-9F5414E0CF27}"/>
              </a:ext>
            </a:extLst>
          </p:cNvPr>
          <p:cNvSpPr/>
          <p:nvPr/>
        </p:nvSpPr>
        <p:spPr>
          <a:xfrm>
            <a:off x="7572462" y="1499241"/>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summarise what the project wants the Board to approve</a:t>
            </a:r>
          </a:p>
        </p:txBody>
      </p:sp>
      <p:sp>
        <p:nvSpPr>
          <p:cNvPr id="9" name="Speech Bubble: Oval 8">
            <a:extLst>
              <a:ext uri="{FF2B5EF4-FFF2-40B4-BE49-F238E27FC236}">
                <a16:creationId xmlns:a16="http://schemas.microsoft.com/office/drawing/2014/main" id="{EECC8796-ED06-4B50-815A-2EA0296D5EEA}"/>
              </a:ext>
            </a:extLst>
          </p:cNvPr>
          <p:cNvSpPr/>
          <p:nvPr/>
        </p:nvSpPr>
        <p:spPr>
          <a:xfrm>
            <a:off x="5676550" y="3212513"/>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provide an overview of a scheme</a:t>
            </a:r>
          </a:p>
        </p:txBody>
      </p:sp>
      <p:sp>
        <p:nvSpPr>
          <p:cNvPr id="10" name="Speech Bubble: Oval 9">
            <a:extLst>
              <a:ext uri="{FF2B5EF4-FFF2-40B4-BE49-F238E27FC236}">
                <a16:creationId xmlns:a16="http://schemas.microsoft.com/office/drawing/2014/main" id="{C1B30718-1807-4373-BB2C-117779C7C0EF}"/>
              </a:ext>
            </a:extLst>
          </p:cNvPr>
          <p:cNvSpPr/>
          <p:nvPr/>
        </p:nvSpPr>
        <p:spPr>
          <a:xfrm>
            <a:off x="992697" y="4898129"/>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understand if it (the project) makes money or not</a:t>
            </a:r>
          </a:p>
        </p:txBody>
      </p:sp>
      <p:sp>
        <p:nvSpPr>
          <p:cNvPr id="12" name="Speech Bubble: Oval 11">
            <a:extLst>
              <a:ext uri="{FF2B5EF4-FFF2-40B4-BE49-F238E27FC236}">
                <a16:creationId xmlns:a16="http://schemas.microsoft.com/office/drawing/2014/main" id="{F183A769-FAD6-44B8-B12C-EE2AF3F85FE5}"/>
              </a:ext>
            </a:extLst>
          </p:cNvPr>
          <p:cNvSpPr/>
          <p:nvPr/>
        </p:nvSpPr>
        <p:spPr>
          <a:xfrm>
            <a:off x="8822422" y="2982706"/>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stop spending money on unnecessary things</a:t>
            </a:r>
          </a:p>
        </p:txBody>
      </p:sp>
      <p:sp>
        <p:nvSpPr>
          <p:cNvPr id="13" name="Speech Bubble: Oval 12">
            <a:extLst>
              <a:ext uri="{FF2B5EF4-FFF2-40B4-BE49-F238E27FC236}">
                <a16:creationId xmlns:a16="http://schemas.microsoft.com/office/drawing/2014/main" id="{A942AFC0-4134-4D29-B214-E7E7C7F9266B}"/>
              </a:ext>
            </a:extLst>
          </p:cNvPr>
          <p:cNvSpPr/>
          <p:nvPr/>
        </p:nvSpPr>
        <p:spPr>
          <a:xfrm>
            <a:off x="7473192" y="4782575"/>
            <a:ext cx="2499920" cy="13255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make sure the correct people have signed it off</a:t>
            </a:r>
          </a:p>
        </p:txBody>
      </p:sp>
    </p:spTree>
    <p:extLst>
      <p:ext uri="{BB962C8B-B14F-4D97-AF65-F5344CB8AC3E}">
        <p14:creationId xmlns:p14="http://schemas.microsoft.com/office/powerpoint/2010/main" val="1089296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E93E4-D10A-4B7A-B2BA-3369DC8393E5}"/>
              </a:ext>
            </a:extLst>
          </p:cNvPr>
          <p:cNvSpPr>
            <a:spLocks noGrp="1"/>
          </p:cNvSpPr>
          <p:nvPr>
            <p:ph idx="1"/>
          </p:nvPr>
        </p:nvSpPr>
        <p:spPr>
          <a:xfrm>
            <a:off x="838200" y="1825625"/>
            <a:ext cx="10515600" cy="4351338"/>
          </a:xfrm>
        </p:spPr>
        <p:txBody>
          <a:bodyPr>
            <a:normAutofit/>
          </a:bodyPr>
          <a:lstStyle/>
          <a:p>
            <a:r>
              <a:rPr lang="en-GB" sz="2400" dirty="0"/>
              <a:t>Some valid observations</a:t>
            </a:r>
          </a:p>
          <a:p>
            <a:r>
              <a:rPr lang="en-GB" sz="2400" dirty="0"/>
              <a:t>Most answers concentrated on the “decision making” audit trail and getting correct sign offs which is important</a:t>
            </a:r>
          </a:p>
          <a:p>
            <a:r>
              <a:rPr lang="en-GB" sz="2400" dirty="0"/>
              <a:t>Also discussed the way it summarises information for Boards to make a decision for projects to go ahead which again is important.</a:t>
            </a:r>
          </a:p>
          <a:p>
            <a:r>
              <a:rPr lang="en-GB" sz="2400" dirty="0"/>
              <a:t>One bit that was missed was the role in actually defining what the problem is and creating the optimum solution.</a:t>
            </a:r>
          </a:p>
          <a:p>
            <a:endParaRPr lang="en-GB" sz="2400" dirty="0"/>
          </a:p>
        </p:txBody>
      </p:sp>
      <p:sp>
        <p:nvSpPr>
          <p:cNvPr id="4" name="Title 1">
            <a:extLst>
              <a:ext uri="{FF2B5EF4-FFF2-40B4-BE49-F238E27FC236}">
                <a16:creationId xmlns:a16="http://schemas.microsoft.com/office/drawing/2014/main" id="{92D5F0A5-D9F9-4577-A74D-EA575D5186BF}"/>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GB" sz="3600" b="1" dirty="0">
                <a:solidFill>
                  <a:srgbClr val="0070C0"/>
                </a:solidFill>
              </a:rPr>
              <a:t>What is the point of a business case?</a:t>
            </a:r>
          </a:p>
        </p:txBody>
      </p:sp>
    </p:spTree>
    <p:extLst>
      <p:ext uri="{BB962C8B-B14F-4D97-AF65-F5344CB8AC3E}">
        <p14:creationId xmlns:p14="http://schemas.microsoft.com/office/powerpoint/2010/main" val="2041432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55EFA-F12F-4AC2-B26F-A1199B0F6F43}"/>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Why are business cases important?</a:t>
            </a:r>
          </a:p>
        </p:txBody>
      </p:sp>
      <p:sp>
        <p:nvSpPr>
          <p:cNvPr id="3" name="Content Placeholder 2">
            <a:extLst>
              <a:ext uri="{FF2B5EF4-FFF2-40B4-BE49-F238E27FC236}">
                <a16:creationId xmlns:a16="http://schemas.microsoft.com/office/drawing/2014/main" id="{DBB3D328-1AFD-4F67-B381-80C53511ED5A}"/>
              </a:ext>
            </a:extLst>
          </p:cNvPr>
          <p:cNvSpPr>
            <a:spLocks noGrp="1"/>
          </p:cNvSpPr>
          <p:nvPr>
            <p:ph idx="1"/>
          </p:nvPr>
        </p:nvSpPr>
        <p:spPr>
          <a:xfrm>
            <a:off x="838200" y="1542821"/>
            <a:ext cx="10515600" cy="4351338"/>
          </a:xfrm>
        </p:spPr>
        <p:txBody>
          <a:bodyPr>
            <a:noAutofit/>
          </a:bodyPr>
          <a:lstStyle/>
          <a:p>
            <a:r>
              <a:rPr lang="en-GB" sz="2400" dirty="0"/>
              <a:t>To ensure projects have been properly scoped, planned and cost justified from the outset.</a:t>
            </a:r>
          </a:p>
          <a:p>
            <a:r>
              <a:rPr lang="en-GB" sz="2400" dirty="0"/>
              <a:t>To ensure a project has evaluated and assessed all available options</a:t>
            </a:r>
          </a:p>
          <a:p>
            <a:r>
              <a:rPr lang="en-GB" sz="2400" dirty="0"/>
              <a:t>To justify the project in terms of costs and benefits and determine whether the project is worthwhile and solves a problem </a:t>
            </a:r>
          </a:p>
          <a:p>
            <a:r>
              <a:rPr lang="en-GB" sz="2400" dirty="0"/>
              <a:t>To ensure the project is aligned with Trust strategy (incl. EDI, HR, environmental)  </a:t>
            </a:r>
          </a:p>
          <a:p>
            <a:r>
              <a:rPr lang="en-GB" sz="2400" dirty="0"/>
              <a:t>To enable the Trust and its key stakeholders to understand, influence and shape the project’s scope and direction early on in the planning process</a:t>
            </a:r>
          </a:p>
          <a:p>
            <a:r>
              <a:rPr lang="en-GB" sz="2400" dirty="0"/>
              <a:t>To provides internal staff, decision makers and stakeholders with a management tool for evidence based, transparent decision making </a:t>
            </a:r>
          </a:p>
          <a:p>
            <a:r>
              <a:rPr lang="en-GB" sz="2400" dirty="0"/>
              <a:t>To provide a framework for the delivery, management and performance monitoring of the resultant scheme.</a:t>
            </a:r>
          </a:p>
          <a:p>
            <a:endParaRPr lang="en-GB" sz="2400" dirty="0"/>
          </a:p>
          <a:p>
            <a:pPr marL="0" indent="0">
              <a:buNone/>
            </a:pPr>
            <a:endParaRPr lang="en-GB" sz="2400" dirty="0"/>
          </a:p>
        </p:txBody>
      </p:sp>
    </p:spTree>
    <p:extLst>
      <p:ext uri="{BB962C8B-B14F-4D97-AF65-F5344CB8AC3E}">
        <p14:creationId xmlns:p14="http://schemas.microsoft.com/office/powerpoint/2010/main" val="3384356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70FFD-FACB-481E-8637-E129AFC9AA8E}"/>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What qualities does a good business case have?</a:t>
            </a:r>
          </a:p>
        </p:txBody>
      </p:sp>
      <p:sp>
        <p:nvSpPr>
          <p:cNvPr id="3" name="Content Placeholder 2">
            <a:extLst>
              <a:ext uri="{FF2B5EF4-FFF2-40B4-BE49-F238E27FC236}">
                <a16:creationId xmlns:a16="http://schemas.microsoft.com/office/drawing/2014/main" id="{329DC875-4C7F-4C4D-947B-6FA136701BDE}"/>
              </a:ext>
            </a:extLst>
          </p:cNvPr>
          <p:cNvSpPr>
            <a:spLocks noGrp="1"/>
          </p:cNvSpPr>
          <p:nvPr>
            <p:ph idx="1"/>
          </p:nvPr>
        </p:nvSpPr>
        <p:spPr>
          <a:xfrm>
            <a:off x="838200" y="1495687"/>
            <a:ext cx="10515600" cy="4351338"/>
          </a:xfrm>
        </p:spPr>
        <p:txBody>
          <a:bodyPr>
            <a:noAutofit/>
          </a:bodyPr>
          <a:lstStyle/>
          <a:p>
            <a:r>
              <a:rPr lang="en-GB" sz="2400" dirty="0"/>
              <a:t>Needs to be seen as both a product and a </a:t>
            </a:r>
            <a:r>
              <a:rPr lang="en-GB" sz="2400" i="1" u="sng" dirty="0"/>
              <a:t>process</a:t>
            </a:r>
            <a:r>
              <a:rPr lang="en-GB" sz="2400" dirty="0"/>
              <a:t>. The business case process guides the thinking and provides steers and prompts to help projects make the right conclusions.</a:t>
            </a:r>
          </a:p>
          <a:p>
            <a:r>
              <a:rPr lang="en-GB" sz="2400" dirty="0"/>
              <a:t>The Business Case should be used as a living document, to be updated regularly as information and assumptions are developed and refined prior to each key decision point</a:t>
            </a:r>
          </a:p>
          <a:p>
            <a:r>
              <a:rPr lang="en-GB" sz="2400" dirty="0"/>
              <a:t>It provides decision makers with the evidence to make an informed decision in the best interests of the organisation</a:t>
            </a:r>
          </a:p>
          <a:p>
            <a:r>
              <a:rPr lang="en-GB" sz="2400" dirty="0"/>
              <a:t>Creates a framework for the delivery, management and performance monitoring of the resultant scheme.</a:t>
            </a:r>
          </a:p>
          <a:p>
            <a:r>
              <a:rPr lang="en-GB" sz="2400" dirty="0"/>
              <a:t>It is not just to be provided for ideas of getting approval and then organised.</a:t>
            </a:r>
          </a:p>
          <a:p>
            <a:r>
              <a:rPr lang="en-GB" sz="2400" dirty="0"/>
              <a:t>Shouldn’t be the case that a solution or decision is made and then the business case is done retrospectively.</a:t>
            </a:r>
          </a:p>
        </p:txBody>
      </p:sp>
    </p:spTree>
    <p:extLst>
      <p:ext uri="{BB962C8B-B14F-4D97-AF65-F5344CB8AC3E}">
        <p14:creationId xmlns:p14="http://schemas.microsoft.com/office/powerpoint/2010/main" val="3648315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36459-A1FC-4862-88A1-DA9644299280}"/>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5 reasons for doing a project:</a:t>
            </a:r>
          </a:p>
        </p:txBody>
      </p:sp>
      <p:sp>
        <p:nvSpPr>
          <p:cNvPr id="3" name="Content Placeholder 2">
            <a:extLst>
              <a:ext uri="{FF2B5EF4-FFF2-40B4-BE49-F238E27FC236}">
                <a16:creationId xmlns:a16="http://schemas.microsoft.com/office/drawing/2014/main" id="{5977F340-6474-4917-B15A-63DCF128EB9B}"/>
              </a:ext>
            </a:extLst>
          </p:cNvPr>
          <p:cNvSpPr>
            <a:spLocks noGrp="1"/>
          </p:cNvSpPr>
          <p:nvPr>
            <p:ph idx="1"/>
          </p:nvPr>
        </p:nvSpPr>
        <p:spPr/>
        <p:txBody>
          <a:bodyPr/>
          <a:lstStyle/>
          <a:p>
            <a:pPr marL="514350" indent="-514350">
              <a:buAutoNum type="arabicParenR"/>
            </a:pPr>
            <a:r>
              <a:rPr lang="en-GB" dirty="0"/>
              <a:t>Economy</a:t>
            </a:r>
          </a:p>
          <a:p>
            <a:pPr marL="514350" indent="-514350">
              <a:buAutoNum type="arabicParenR"/>
            </a:pPr>
            <a:r>
              <a:rPr lang="en-GB" dirty="0"/>
              <a:t>Improving throughput and unit costs</a:t>
            </a:r>
          </a:p>
          <a:p>
            <a:pPr marL="514350" indent="-514350">
              <a:buAutoNum type="arabicParenR"/>
            </a:pPr>
            <a:r>
              <a:rPr lang="en-GB" dirty="0"/>
              <a:t>Effectiveness</a:t>
            </a:r>
          </a:p>
          <a:p>
            <a:pPr marL="514350" indent="-514350">
              <a:buAutoNum type="arabicParenR"/>
            </a:pPr>
            <a:r>
              <a:rPr lang="en-GB" dirty="0"/>
              <a:t>Re-procurement (provision of new service or re-provision of expiring contract)</a:t>
            </a:r>
          </a:p>
          <a:p>
            <a:pPr marL="514350" indent="-514350">
              <a:buAutoNum type="arabicParenR"/>
            </a:pPr>
            <a:r>
              <a:rPr lang="en-GB" dirty="0"/>
              <a:t>Statutory compliance</a:t>
            </a:r>
          </a:p>
          <a:p>
            <a:endParaRPr lang="en-GB" dirty="0"/>
          </a:p>
        </p:txBody>
      </p:sp>
    </p:spTree>
    <p:extLst>
      <p:ext uri="{BB962C8B-B14F-4D97-AF65-F5344CB8AC3E}">
        <p14:creationId xmlns:p14="http://schemas.microsoft.com/office/powerpoint/2010/main" val="2503834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llout: Right Arrow 4">
            <a:extLst>
              <a:ext uri="{FF2B5EF4-FFF2-40B4-BE49-F238E27FC236}">
                <a16:creationId xmlns:a16="http://schemas.microsoft.com/office/drawing/2014/main" id="{83BB3CC3-2A7F-43BF-B4BC-0053CCCFBCC1}"/>
              </a:ext>
            </a:extLst>
          </p:cNvPr>
          <p:cNvSpPr/>
          <p:nvPr/>
        </p:nvSpPr>
        <p:spPr>
          <a:xfrm>
            <a:off x="662730" y="3429000"/>
            <a:ext cx="7088698" cy="1673297"/>
          </a:xfrm>
          <a:prstGeom prst="rightArrowCallout">
            <a:avLst>
              <a:gd name="adj1" fmla="val 20989"/>
              <a:gd name="adj2" fmla="val 20488"/>
              <a:gd name="adj3" fmla="val 25000"/>
              <a:gd name="adj4" fmla="val 8976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llout: Right Arrow 3">
            <a:extLst>
              <a:ext uri="{FF2B5EF4-FFF2-40B4-BE49-F238E27FC236}">
                <a16:creationId xmlns:a16="http://schemas.microsoft.com/office/drawing/2014/main" id="{89BA9B47-CE2A-42CA-885D-DE4368676492}"/>
              </a:ext>
            </a:extLst>
          </p:cNvPr>
          <p:cNvSpPr/>
          <p:nvPr/>
        </p:nvSpPr>
        <p:spPr>
          <a:xfrm>
            <a:off x="662730" y="1690688"/>
            <a:ext cx="7088698" cy="1673297"/>
          </a:xfrm>
          <a:prstGeom prst="rightArrowCallout">
            <a:avLst>
              <a:gd name="adj1" fmla="val 20989"/>
              <a:gd name="adj2" fmla="val 20488"/>
              <a:gd name="adj3" fmla="val 25000"/>
              <a:gd name="adj4" fmla="val 89761"/>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CA36459-A1FC-4862-88A1-DA9644299280}"/>
              </a:ext>
            </a:extLst>
          </p:cNvPr>
          <p:cNvSpPr>
            <a:spLocks noGrp="1"/>
          </p:cNvSpPr>
          <p:nvPr>
            <p:ph type="title"/>
          </p:nvPr>
        </p:nvSpPr>
        <p:spPr/>
        <p:txBody>
          <a:bodyPr vert="horz" lIns="91440" tIns="45720" rIns="91440" bIns="45720" rtlCol="0" anchor="ctr">
            <a:normAutofit/>
          </a:bodyPr>
          <a:lstStyle/>
          <a:p>
            <a:r>
              <a:rPr lang="en-GB" sz="3600" b="1" dirty="0">
                <a:solidFill>
                  <a:srgbClr val="0070C0"/>
                </a:solidFill>
              </a:rPr>
              <a:t>5 reasons for doing a project:</a:t>
            </a:r>
          </a:p>
        </p:txBody>
      </p:sp>
      <p:sp>
        <p:nvSpPr>
          <p:cNvPr id="3" name="Content Placeholder 2">
            <a:extLst>
              <a:ext uri="{FF2B5EF4-FFF2-40B4-BE49-F238E27FC236}">
                <a16:creationId xmlns:a16="http://schemas.microsoft.com/office/drawing/2014/main" id="{5977F340-6474-4917-B15A-63DCF128EB9B}"/>
              </a:ext>
            </a:extLst>
          </p:cNvPr>
          <p:cNvSpPr>
            <a:spLocks noGrp="1"/>
          </p:cNvSpPr>
          <p:nvPr>
            <p:ph idx="1"/>
          </p:nvPr>
        </p:nvSpPr>
        <p:spPr>
          <a:xfrm>
            <a:off x="838200" y="1825625"/>
            <a:ext cx="6258886" cy="4351338"/>
          </a:xfrm>
        </p:spPr>
        <p:txBody>
          <a:bodyPr/>
          <a:lstStyle/>
          <a:p>
            <a:pPr marL="514350" indent="-514350">
              <a:buAutoNum type="arabicParenR"/>
            </a:pPr>
            <a:r>
              <a:rPr lang="en-GB" dirty="0"/>
              <a:t>Economy</a:t>
            </a:r>
          </a:p>
          <a:p>
            <a:pPr marL="514350" indent="-514350">
              <a:buAutoNum type="arabicParenR"/>
            </a:pPr>
            <a:r>
              <a:rPr lang="en-GB" dirty="0"/>
              <a:t>Improving throughput and unit costs</a:t>
            </a:r>
          </a:p>
          <a:p>
            <a:pPr marL="514350" indent="-514350">
              <a:buAutoNum type="arabicParenR"/>
            </a:pPr>
            <a:r>
              <a:rPr lang="en-GB" dirty="0"/>
              <a:t>Effectiveness</a:t>
            </a:r>
          </a:p>
          <a:p>
            <a:pPr marL="514350" indent="-514350">
              <a:buAutoNum type="arabicParenR"/>
            </a:pPr>
            <a:r>
              <a:rPr lang="en-GB" dirty="0"/>
              <a:t>Re-procurement (provision of new service or re-provision of expiring contract)</a:t>
            </a:r>
          </a:p>
          <a:p>
            <a:pPr marL="514350" indent="-514350">
              <a:buAutoNum type="arabicParenR"/>
            </a:pPr>
            <a:r>
              <a:rPr lang="en-GB" dirty="0"/>
              <a:t>Statutory compliance</a:t>
            </a:r>
          </a:p>
          <a:p>
            <a:endParaRPr lang="en-GB" dirty="0"/>
          </a:p>
        </p:txBody>
      </p:sp>
      <p:sp>
        <p:nvSpPr>
          <p:cNvPr id="8" name="TextBox 7">
            <a:extLst>
              <a:ext uri="{FF2B5EF4-FFF2-40B4-BE49-F238E27FC236}">
                <a16:creationId xmlns:a16="http://schemas.microsoft.com/office/drawing/2014/main" id="{47CB7887-725A-42C7-B0DE-AE47AB924DBB}"/>
              </a:ext>
            </a:extLst>
          </p:cNvPr>
          <p:cNvSpPr txBox="1"/>
          <p:nvPr/>
        </p:nvSpPr>
        <p:spPr>
          <a:xfrm>
            <a:off x="8028264" y="2342670"/>
            <a:ext cx="4060272" cy="369332"/>
          </a:xfrm>
          <a:prstGeom prst="rect">
            <a:avLst/>
          </a:prstGeom>
          <a:noFill/>
        </p:spPr>
        <p:txBody>
          <a:bodyPr wrap="square" rtlCol="0">
            <a:spAutoFit/>
          </a:bodyPr>
          <a:lstStyle/>
          <a:p>
            <a:r>
              <a:rPr lang="en-GB" dirty="0"/>
              <a:t>Business Case will be required</a:t>
            </a:r>
          </a:p>
        </p:txBody>
      </p:sp>
      <p:sp>
        <p:nvSpPr>
          <p:cNvPr id="9" name="TextBox 8">
            <a:extLst>
              <a:ext uri="{FF2B5EF4-FFF2-40B4-BE49-F238E27FC236}">
                <a16:creationId xmlns:a16="http://schemas.microsoft.com/office/drawing/2014/main" id="{AB77A77D-5F22-46DB-88F0-C7D04202CBDA}"/>
              </a:ext>
            </a:extLst>
          </p:cNvPr>
          <p:cNvSpPr txBox="1"/>
          <p:nvPr/>
        </p:nvSpPr>
        <p:spPr>
          <a:xfrm>
            <a:off x="8028264" y="4053878"/>
            <a:ext cx="4060272" cy="369332"/>
          </a:xfrm>
          <a:prstGeom prst="rect">
            <a:avLst/>
          </a:prstGeom>
          <a:noFill/>
        </p:spPr>
        <p:txBody>
          <a:bodyPr wrap="square" rtlCol="0">
            <a:spAutoFit/>
          </a:bodyPr>
          <a:lstStyle/>
          <a:p>
            <a:r>
              <a:rPr lang="en-GB" dirty="0"/>
              <a:t>May not require a business case </a:t>
            </a:r>
          </a:p>
        </p:txBody>
      </p:sp>
    </p:spTree>
    <p:extLst>
      <p:ext uri="{BB962C8B-B14F-4D97-AF65-F5344CB8AC3E}">
        <p14:creationId xmlns:p14="http://schemas.microsoft.com/office/powerpoint/2010/main" val="1911622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NAME" val="Moon"/>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NHS_CF_LO0889">
  <a:themeElements>
    <a:clrScheme name="Current">
      <a:dk1>
        <a:srgbClr val="000000"/>
      </a:dk1>
      <a:lt1>
        <a:srgbClr val="FFFFFF"/>
      </a:lt1>
      <a:dk2>
        <a:srgbClr val="0279C3"/>
      </a:dk2>
      <a:lt2>
        <a:srgbClr val="D2D704"/>
      </a:lt2>
      <a:accent1>
        <a:srgbClr val="A3D8F0"/>
      </a:accent1>
      <a:accent2>
        <a:srgbClr val="239FD7"/>
      </a:accent2>
      <a:accent3>
        <a:srgbClr val="0279C3"/>
      </a:accent3>
      <a:accent4>
        <a:srgbClr val="014E7D"/>
      </a:accent4>
      <a:accent5>
        <a:srgbClr val="EB613D"/>
      </a:accent5>
      <a:accent6>
        <a:srgbClr val="808080"/>
      </a:accent6>
      <a:hlink>
        <a:srgbClr val="0279C3"/>
      </a:hlink>
      <a:folHlink>
        <a:srgbClr val="014E7D"/>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279C3"/>
        </a:dk2>
        <a:lt2>
          <a:srgbClr val="D2D704"/>
        </a:lt2>
        <a:accent1>
          <a:srgbClr val="A3D8F0"/>
        </a:accent1>
        <a:accent2>
          <a:srgbClr val="239FD7"/>
        </a:accent2>
        <a:accent3>
          <a:srgbClr val="0279C3"/>
        </a:accent3>
        <a:accent4>
          <a:srgbClr val="014E7D"/>
        </a:accent4>
        <a:accent5>
          <a:srgbClr val="EB613D"/>
        </a:accent5>
        <a:accent6>
          <a:srgbClr val="808080"/>
        </a:accent6>
        <a:hlink>
          <a:srgbClr val="0279C3"/>
        </a:hlink>
        <a:folHlink>
          <a:srgbClr val="014E7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_CF_LO0889.potx" id="{7B51569D-96D8-4DCE-9D77-C54AC5FA9A04}" vid="{A74CC2A3-B70C-42DE-9C43-C8620CB6ECC6}"/>
    </a:ext>
  </a:extLst>
</a:theme>
</file>

<file path=ppt/theme/theme3.xml><?xml version="1.0" encoding="utf-8"?>
<a:theme xmlns:a="http://schemas.openxmlformats.org/drawingml/2006/main" name="4_Office Theme">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4.3 plain template.pptx" id="{2F2F0580-1474-4B7A-A11B-8505B61FADB3}" vid="{956D579C-3B86-4FDD-8A79-810CF4E9248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1CEE36E5DF284BA013F94703C18CA9" ma:contentTypeVersion="18" ma:contentTypeDescription="Create a new document." ma:contentTypeScope="" ma:versionID="20aa7383e508b9ea50f94c3f65c6cb58">
  <xsd:schema xmlns:xsd="http://www.w3.org/2001/XMLSchema" xmlns:xs="http://www.w3.org/2001/XMLSchema" xmlns:p="http://schemas.microsoft.com/office/2006/metadata/properties" xmlns:ns2="c3926627-119a-4786-80e5-a28719ebab95" xmlns:ns3="dc051027-59b9-429f-b408-08b2f31a119f" xmlns:ns4="8f5d9ec7-e2dd-4709-ad84-1bee4d5f0a4d" targetNamespace="http://schemas.microsoft.com/office/2006/metadata/properties" ma:root="true" ma:fieldsID="92d3e45ca9c93deb6da5a999d2fdb6f7" ns2:_="" ns3:_="" ns4:_="">
    <xsd:import namespace="c3926627-119a-4786-80e5-a28719ebab95"/>
    <xsd:import namespace="dc051027-59b9-429f-b408-08b2f31a119f"/>
    <xsd:import namespace="8f5d9ec7-e2dd-4709-ad84-1bee4d5f0a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926627-119a-4786-80e5-a28719ebab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cd38df2-dab6-48e9-bb76-42d0e663aaa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051027-59b9-429f-b408-08b2f31a119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f5d9ec7-e2dd-4709-ad84-1bee4d5f0a4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1806a2c-5050-4490-821c-120082b1ae7a}" ma:internalName="TaxCatchAll" ma:showField="CatchAllData" ma:web="8f5d9ec7-e2dd-4709-ad84-1bee4d5f0a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f5d9ec7-e2dd-4709-ad84-1bee4d5f0a4d" xsi:nil="true"/>
    <lcf76f155ced4ddcb4097134ff3c332f xmlns="c3926627-119a-4786-80e5-a28719ebab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4A209F-ECC1-4A48-9F12-D2B6FE4852FE}"/>
</file>

<file path=customXml/itemProps2.xml><?xml version="1.0" encoding="utf-8"?>
<ds:datastoreItem xmlns:ds="http://schemas.openxmlformats.org/officeDocument/2006/customXml" ds:itemID="{CCD23DBE-57B7-437A-9124-0AF182F5AD72}"/>
</file>

<file path=customXml/itemProps3.xml><?xml version="1.0" encoding="utf-8"?>
<ds:datastoreItem xmlns:ds="http://schemas.openxmlformats.org/officeDocument/2006/customXml" ds:itemID="{5901C18A-8C37-447B-9B9D-012F7501D97C}"/>
</file>

<file path=docProps/app.xml><?xml version="1.0" encoding="utf-8"?>
<Properties xmlns="http://schemas.openxmlformats.org/officeDocument/2006/extended-properties" xmlns:vt="http://schemas.openxmlformats.org/officeDocument/2006/docPropsVTypes">
  <TotalTime>1447</TotalTime>
  <Words>2755</Words>
  <Application>Microsoft Office PowerPoint</Application>
  <PresentationFormat>Widescreen</PresentationFormat>
  <Paragraphs>237</Paragraphs>
  <Slides>28</Slides>
  <Notes>0</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28</vt:i4>
      </vt:variant>
    </vt:vector>
  </HeadingPairs>
  <TitlesOfParts>
    <vt:vector size="37" baseType="lpstr">
      <vt:lpstr>Arial</vt:lpstr>
      <vt:lpstr>Calibri</vt:lpstr>
      <vt:lpstr>Calibri Light</vt:lpstr>
      <vt:lpstr>Times New Roman</vt:lpstr>
      <vt:lpstr>Wingdings</vt:lpstr>
      <vt:lpstr>Office Theme</vt:lpstr>
      <vt:lpstr>2_NHS_CF_LO0889</vt:lpstr>
      <vt:lpstr>4_Office Theme</vt:lpstr>
      <vt:lpstr>think-cell Slide</vt:lpstr>
      <vt:lpstr>Lunch and Learn – Business Cases</vt:lpstr>
      <vt:lpstr>Agenda</vt:lpstr>
      <vt:lpstr>What is the point of a business case?</vt:lpstr>
      <vt:lpstr>What is the point of a business case?</vt:lpstr>
      <vt:lpstr>What is the point of a business case?</vt:lpstr>
      <vt:lpstr>Why are business cases important?</vt:lpstr>
      <vt:lpstr>What qualities does a good business case have?</vt:lpstr>
      <vt:lpstr>5 reasons for doing a project:</vt:lpstr>
      <vt:lpstr>5 reasons for doing a project:</vt:lpstr>
      <vt:lpstr>Business Cases and links to Root Cause analysis</vt:lpstr>
      <vt:lpstr>Root Cause Analysis - Real Life Example</vt:lpstr>
      <vt:lpstr>Importance of Root Cause Analysis </vt:lpstr>
      <vt:lpstr>PowerPoint Presentation</vt:lpstr>
      <vt:lpstr>Types of Business Case and the GSTT process</vt:lpstr>
      <vt:lpstr>The 5 Case Model</vt:lpstr>
      <vt:lpstr>Different types of business case</vt:lpstr>
      <vt:lpstr>Concept case</vt:lpstr>
      <vt:lpstr>Strategic Outline Case (SOC)</vt:lpstr>
      <vt:lpstr>Outline Business Case (OBC)</vt:lpstr>
      <vt:lpstr>Short Form Business Case (SFBC)</vt:lpstr>
      <vt:lpstr>Full Business Case (FBC)</vt:lpstr>
      <vt:lpstr>Timeline of Business Cases</vt:lpstr>
      <vt:lpstr>There are five routes to access capital funding A block of capital is allocated to each area (block allocations) in the medium term capital plan. Each route then has its own defined process to prioritise within the allocation</vt:lpstr>
      <vt:lpstr>PowerPoint Presentation</vt:lpstr>
      <vt:lpstr>Top tips</vt:lpstr>
      <vt:lpstr>What to look for in Finance Cases</vt:lpstr>
      <vt:lpstr>Other places where finance can add value</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Scarisbrick Ben</dc:creator>
  <cp:lastModifiedBy>Scarisbrick Ben</cp:lastModifiedBy>
  <cp:revision>102</cp:revision>
  <dcterms:created xsi:type="dcterms:W3CDTF">2023-09-01T12:59:53Z</dcterms:created>
  <dcterms:modified xsi:type="dcterms:W3CDTF">2023-10-16T14:41:53Z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0x010100321CEE36E5DF284BA013F94703C18CA9</vt:lpwstr>
  </property>
  <property fmtid="{D5CDD505-2E9C-101B-9397-08002B2CF9AE}" pid="3" name="MediaServiceImageTags">
    <vt:lpwstr/>
  </property>
</Properties>
</file>